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Work Sans"/>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WorkSans-regular.fntdata"/><Relationship Id="rId41" Type="http://schemas.openxmlformats.org/officeDocument/2006/relationships/slide" Target="slides/slide36.xml"/><Relationship Id="rId44" Type="http://schemas.openxmlformats.org/officeDocument/2006/relationships/font" Target="fonts/WorkSans-italic.fntdata"/><Relationship Id="rId43" Type="http://schemas.openxmlformats.org/officeDocument/2006/relationships/font" Target="fonts/WorkSans-bold.fntdata"/><Relationship Id="rId46" Type="http://schemas.openxmlformats.org/officeDocument/2006/relationships/font" Target="fonts/OpenSans-regular.fntdata"/><Relationship Id="rId45" Type="http://schemas.openxmlformats.org/officeDocument/2006/relationships/font" Target="fonts/Work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ategory/academic-essay/"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thesis-statement/" TargetMode="External"/><Relationship Id="rId3" Type="http://schemas.openxmlformats.org/officeDocument/2006/relationships/hyperlink" Target="https://youtu.be/DFp1uGTXo4Q"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length/"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writing/transition-words/" TargetMode="External"/><Relationship Id="rId3" Type="http://schemas.openxmlformats.org/officeDocument/2006/relationships/hyperlink" Target="https://www.scribbr.com/research-paper/paragraph-structur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2R-9T9TgGnE" TargetMode="External"/><Relationship Id="rId3" Type="http://schemas.openxmlformats.org/officeDocument/2006/relationships/hyperlink" Target="https://www.scribbr.com/research-paper/topic-sentence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to.stanford.edu/entries/montaigne/" TargetMode="External"/><Relationship Id="rId3" Type="http://schemas.openxmlformats.org/officeDocument/2006/relationships/hyperlink" Target="https://www.britannica.com/biography/James-Baldwin"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DhMl3eIcGbI" TargetMode="External"/><Relationship Id="rId3" Type="http://schemas.openxmlformats.org/officeDocument/2006/relationships/hyperlink" Target="https://youtu.be/oiM0x0ApVL8" TargetMode="External"/><Relationship Id="rId4" Type="http://schemas.openxmlformats.org/officeDocument/2006/relationships/hyperlink" Target="https://www.scribbr.com/category/citing-source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conclusio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language-rules/what-is-proofreadi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literary-analysis/"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writing/writing-proces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thesis-statement/" TargetMode="External"/><Relationship Id="rId3" Type="http://schemas.openxmlformats.org/officeDocument/2006/relationships/hyperlink" Target="https://www.scribbr.com/research-paper/outlin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introductio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cademic-essay/example-essay-structur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lecture slides are based on Scribbr’s Knowledge Base article “How to write an essay,” which can be found here:</a:t>
            </a:r>
            <a:endParaRPr/>
          </a:p>
          <a:p>
            <a:pPr indent="0" lvl="0" marL="0" rtl="0" algn="l">
              <a:spcBef>
                <a:spcPts val="0"/>
              </a:spcBef>
              <a:spcAft>
                <a:spcPts val="0"/>
              </a:spcAft>
              <a:buNone/>
            </a:pPr>
            <a:r>
              <a:rPr lang="en-GB" u="sng">
                <a:solidFill>
                  <a:schemeClr val="hlink"/>
                </a:solidFill>
                <a:hlinkClick r:id="rId2"/>
              </a:rPr>
              <a:t>https://www.scribbr.com/category/academic-essay/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83683e06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83683e06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Your thesis statement is a brief summary of the argument your essay will make. It lets readers know what position you’re taking on your topic.</a:t>
            </a:r>
            <a:endParaRPr/>
          </a:p>
          <a:p>
            <a:pPr indent="-298450" lvl="0" marL="457200" rtl="0" algn="l">
              <a:spcBef>
                <a:spcPts val="0"/>
              </a:spcBef>
              <a:spcAft>
                <a:spcPts val="0"/>
              </a:spcAft>
              <a:buSzPts val="1100"/>
              <a:buChar char="●"/>
            </a:pPr>
            <a:r>
              <a:rPr lang="en-GB"/>
              <a:t>A thesis statement is usually one or two sentences. You just need to state the point you’re trying to make; you’ll provide evidence for it later.</a:t>
            </a:r>
            <a:endParaRPr/>
          </a:p>
          <a:p>
            <a:pPr indent="-298450" lvl="0" marL="457200" rtl="0" algn="l">
              <a:spcBef>
                <a:spcPts val="0"/>
              </a:spcBef>
              <a:spcAft>
                <a:spcPts val="0"/>
              </a:spcAft>
              <a:buSzPts val="1100"/>
              <a:buChar char="●"/>
            </a:pPr>
            <a:r>
              <a:rPr lang="en-GB"/>
              <a:t>In this example, the author is making an argument about the effect of societal perceptions of disability on the implementation of Braille.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“Thesis statement” article: </a:t>
            </a:r>
            <a:r>
              <a:rPr lang="en-GB" u="sng">
                <a:solidFill>
                  <a:schemeClr val="hlink"/>
                </a:solidFill>
                <a:hlinkClick r:id="rId2"/>
              </a:rPr>
              <a:t>https://www.scribbr.com/academic-essay/thesis-statement/</a:t>
            </a:r>
            <a:endParaRPr/>
          </a:p>
          <a:p>
            <a:pPr indent="0" lvl="0" marL="0" rtl="0" algn="l">
              <a:spcBef>
                <a:spcPts val="0"/>
              </a:spcBef>
              <a:spcAft>
                <a:spcPts val="0"/>
              </a:spcAft>
              <a:buNone/>
            </a:pPr>
            <a:r>
              <a:rPr lang="en-GB"/>
              <a:t>“Thesis Statement” video: </a:t>
            </a:r>
            <a:r>
              <a:rPr lang="en-GB" u="sng">
                <a:solidFill>
                  <a:schemeClr val="hlink"/>
                </a:solidFill>
                <a:hlinkClick r:id="rId3"/>
              </a:rPr>
              <a:t>https://youtu.be/DFp1uGTXo4Q</a:t>
            </a:r>
            <a:r>
              <a:rPr lang="en-GB"/>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83683e06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83683e06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“Signposting” is outlining the structure of your essay for the reader. It is usually written in the present tense.</a:t>
            </a:r>
            <a:endParaRPr/>
          </a:p>
          <a:p>
            <a:pPr indent="-298450" lvl="0" marL="457200" rtl="0" algn="l">
              <a:spcBef>
                <a:spcPts val="0"/>
              </a:spcBef>
              <a:spcAft>
                <a:spcPts val="0"/>
              </a:spcAft>
              <a:buSzPts val="1100"/>
              <a:buChar char="●"/>
            </a:pPr>
            <a:r>
              <a:rPr lang="en-GB"/>
              <a:t>It gives the reader a sense of the shape of your arguments so that they can follow them more easily and find a specific part easily if they need to.</a:t>
            </a:r>
            <a:endParaRPr/>
          </a:p>
          <a:p>
            <a:pPr indent="-298450" lvl="0" marL="457200" rtl="0" algn="l">
              <a:spcBef>
                <a:spcPts val="0"/>
              </a:spcBef>
              <a:spcAft>
                <a:spcPts val="0"/>
              </a:spcAft>
              <a:buSzPts val="1100"/>
              <a:buChar char="●"/>
            </a:pPr>
            <a:r>
              <a:rPr lang="en-GB"/>
              <a:t>This overview describes what each of the three paragraphs of the main body will discuss.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83683e06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83683e06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main body is where you present specific arguments in support of your thesis statement.</a:t>
            </a:r>
            <a:endParaRPr/>
          </a:p>
          <a:p>
            <a:pPr indent="-298450" lvl="0" marL="457200" rtl="0" algn="l">
              <a:spcBef>
                <a:spcPts val="0"/>
              </a:spcBef>
              <a:spcAft>
                <a:spcPts val="0"/>
              </a:spcAft>
              <a:buSzPts val="1100"/>
              <a:buChar char="●"/>
            </a:pPr>
            <a:r>
              <a:rPr b="1" lang="en-GB"/>
              <a:t>Audience question: </a:t>
            </a:r>
            <a:r>
              <a:rPr lang="en-GB"/>
              <a:t>How many paragraphs do you think are typically in the body of an essay?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83683e06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83683e06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 five-paragraph essay is standard in high school: The introduction, three body paragraphs, and the conclusion.</a:t>
            </a:r>
            <a:endParaRPr/>
          </a:p>
          <a:p>
            <a:pPr indent="-298450" lvl="0" marL="457200" rtl="0" algn="l">
              <a:spcBef>
                <a:spcPts val="0"/>
              </a:spcBef>
              <a:spcAft>
                <a:spcPts val="0"/>
              </a:spcAft>
              <a:buSzPts val="1100"/>
              <a:buChar char="●"/>
            </a:pPr>
            <a:r>
              <a:rPr lang="en-GB"/>
              <a:t>At the university level, this is generally too simplistic. Essays become longer and less simply structured.</a:t>
            </a:r>
            <a:endParaRPr/>
          </a:p>
          <a:p>
            <a:pPr indent="-298450" lvl="0" marL="457200" rtl="0" algn="l">
              <a:spcBef>
                <a:spcPts val="0"/>
              </a:spcBef>
              <a:spcAft>
                <a:spcPts val="0"/>
              </a:spcAft>
              <a:buSzPts val="1100"/>
              <a:buChar char="●"/>
            </a:pPr>
            <a:r>
              <a:rPr lang="en-GB"/>
              <a:t>A three-part body can still be a useful structure to organize your arguments. You might split your body into three multi-paragraph sections with headings, for example.</a:t>
            </a:r>
            <a:endParaRPr/>
          </a:p>
          <a:p>
            <a:pPr indent="-298450" lvl="0" marL="457200" rtl="0" algn="l">
              <a:spcBef>
                <a:spcPts val="0"/>
              </a:spcBef>
              <a:spcAft>
                <a:spcPts val="0"/>
              </a:spcAft>
              <a:buSzPts val="1100"/>
              <a:buChar char="●"/>
            </a:pPr>
            <a:r>
              <a:rPr lang="en-GB"/>
              <a:t>You might also organize your essay differently; as long as your paragraphs are not excessively long or short, and you have a clear idea of what each paragraph is doing, it’s OK.</a:t>
            </a:r>
            <a:endParaRPr/>
          </a:p>
          <a:p>
            <a:pPr indent="-298450" lvl="0" marL="457200" rtl="0" algn="l">
              <a:spcBef>
                <a:spcPts val="0"/>
              </a:spcBef>
              <a:spcAft>
                <a:spcPts val="0"/>
              </a:spcAft>
              <a:buSzPts val="1100"/>
              <a:buChar char="●"/>
            </a:pPr>
            <a:r>
              <a:rPr lang="en-GB"/>
              <a:t>As a rule, the body should make up the majority of your essay—typically about 70–80% of the text.</a:t>
            </a:r>
            <a:endParaRPr/>
          </a:p>
          <a:p>
            <a:pPr indent="-298450" lvl="0" marL="457200" rtl="0" algn="l">
              <a:spcBef>
                <a:spcPts val="0"/>
              </a:spcBef>
              <a:spcAft>
                <a:spcPts val="0"/>
              </a:spcAft>
              <a:buSzPts val="1100"/>
              <a:buChar char="●"/>
            </a:pPr>
            <a:r>
              <a:rPr lang="en-GB"/>
              <a:t>Use a structure appropriate to the scope of your assignment and the shape of your arguments.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“Length of an essay” article: </a:t>
            </a:r>
            <a:r>
              <a:rPr lang="en-GB" u="sng">
                <a:solidFill>
                  <a:schemeClr val="hlink"/>
                </a:solidFill>
                <a:hlinkClick r:id="rId2"/>
              </a:rPr>
              <a:t>https://www.scribbr.com/academic-essay/length/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83683e06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83683e06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Every paragraph should contribute to the overall argument of your essay.</a:t>
            </a:r>
            <a:endParaRPr/>
          </a:p>
          <a:p>
            <a:pPr indent="-298450" lvl="0" marL="457200" rtl="0" algn="l">
              <a:spcBef>
                <a:spcPts val="0"/>
              </a:spcBef>
              <a:spcAft>
                <a:spcPts val="0"/>
              </a:spcAft>
              <a:buSzPts val="1100"/>
              <a:buChar char="●"/>
            </a:pPr>
            <a:r>
              <a:rPr lang="en-GB"/>
              <a:t>There should be a clear central idea to each paragraph. Don’t just start a new one after a certain number of lines.</a:t>
            </a:r>
            <a:endParaRPr/>
          </a:p>
          <a:p>
            <a:pPr indent="-298450" lvl="0" marL="457200" rtl="0" algn="l">
              <a:spcBef>
                <a:spcPts val="0"/>
              </a:spcBef>
              <a:spcAft>
                <a:spcPts val="0"/>
              </a:spcAft>
              <a:buSzPts val="1100"/>
              <a:buChar char="●"/>
            </a:pPr>
            <a:r>
              <a:rPr lang="en-GB"/>
              <a:t>Instead, build each paragraph around a specific idea, and use a topic sentence to introduce this idea.</a:t>
            </a:r>
            <a:endParaRPr/>
          </a:p>
          <a:p>
            <a:pPr indent="-298450" lvl="0" marL="457200" rtl="0" algn="l">
              <a:spcBef>
                <a:spcPts val="0"/>
              </a:spcBef>
              <a:spcAft>
                <a:spcPts val="0"/>
              </a:spcAft>
              <a:buSzPts val="1100"/>
              <a:buChar char="●"/>
            </a:pPr>
            <a:r>
              <a:rPr lang="en-GB"/>
              <a:t>Present information in a logical order, and use </a:t>
            </a:r>
            <a:r>
              <a:rPr lang="en-GB" u="sng">
                <a:solidFill>
                  <a:schemeClr val="hlink"/>
                </a:solidFill>
                <a:hlinkClick r:id="rId2"/>
              </a:rPr>
              <a:t>transition words and phrases</a:t>
            </a:r>
            <a:r>
              <a:rPr lang="en-GB"/>
              <a:t> to show the connection between paragraphs.</a:t>
            </a:r>
            <a:endParaRPr/>
          </a:p>
          <a:p>
            <a:pPr indent="-298450" lvl="0" marL="457200" rtl="0" algn="l">
              <a:spcBef>
                <a:spcPts val="0"/>
              </a:spcBef>
              <a:spcAft>
                <a:spcPts val="0"/>
              </a:spcAft>
              <a:buSzPts val="1100"/>
              <a:buChar char="●"/>
            </a:pPr>
            <a:r>
              <a:rPr lang="en-GB"/>
              <a:t>In each paragraph, present and interpret evidence to support your argument.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write a paragraph” article: </a:t>
            </a:r>
            <a:r>
              <a:rPr lang="en-GB" u="sng">
                <a:solidFill>
                  <a:schemeClr val="hlink"/>
                </a:solidFill>
                <a:hlinkClick r:id="rId3"/>
              </a:rPr>
              <a:t>https://www.scribbr.com/research-paper/paragraph-structure/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83683e06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83683e06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 topic sentence comes at the start of the paragraph.</a:t>
            </a:r>
            <a:endParaRPr/>
          </a:p>
          <a:p>
            <a:pPr indent="-298450" lvl="0" marL="457200" rtl="0" algn="l">
              <a:spcBef>
                <a:spcPts val="0"/>
              </a:spcBef>
              <a:spcAft>
                <a:spcPts val="0"/>
              </a:spcAft>
              <a:buSzPts val="1100"/>
              <a:buChar char="●"/>
            </a:pPr>
            <a:r>
              <a:rPr lang="en-GB"/>
              <a:t>It gives the reader a clear indication of what you’re going to discuss in the paragraph as a whole.</a:t>
            </a:r>
            <a:endParaRPr/>
          </a:p>
          <a:p>
            <a:pPr indent="-298450" lvl="0" marL="457200" rtl="0" algn="l">
              <a:spcBef>
                <a:spcPts val="0"/>
              </a:spcBef>
              <a:spcAft>
                <a:spcPts val="0"/>
              </a:spcAft>
              <a:buSzPts val="1100"/>
              <a:buChar char="●"/>
            </a:pPr>
            <a:r>
              <a:rPr lang="en-GB"/>
              <a:t>This sentence often also functions as a transition from the previous paragraph, showing how the preceding information is connected with what will be discussed next.</a:t>
            </a:r>
            <a:endParaRPr/>
          </a:p>
          <a:p>
            <a:pPr indent="-298450" lvl="0" marL="457200" rtl="0" algn="l">
              <a:spcBef>
                <a:spcPts val="0"/>
              </a:spcBef>
              <a:spcAft>
                <a:spcPts val="0"/>
              </a:spcAft>
              <a:buSzPts val="1100"/>
              <a:buChar char="●"/>
            </a:pPr>
            <a:r>
              <a:rPr lang="en-GB"/>
              <a:t>This topic sentence from our example essay indicates that the paragraph will discuss the resistance the Braille system faced among the sighted.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“Topic sentence” video: </a:t>
            </a:r>
            <a:r>
              <a:rPr lang="en-GB" u="sng">
                <a:solidFill>
                  <a:schemeClr val="hlink"/>
                </a:solidFill>
                <a:hlinkClick r:id="rId2"/>
              </a:rPr>
              <a:t>https://www.youtube.com/watch?v=2R-9T9TgGnE</a:t>
            </a:r>
            <a:endParaRPr/>
          </a:p>
          <a:p>
            <a:pPr indent="0" lvl="0" marL="0" rtl="0" algn="l">
              <a:spcBef>
                <a:spcPts val="0"/>
              </a:spcBef>
              <a:spcAft>
                <a:spcPts val="0"/>
              </a:spcAft>
              <a:buNone/>
            </a:pPr>
            <a:r>
              <a:rPr lang="en-GB"/>
              <a:t>“Topic sentence” article: </a:t>
            </a:r>
            <a:r>
              <a:rPr lang="en-GB" u="sng">
                <a:solidFill>
                  <a:schemeClr val="hlink"/>
                </a:solidFill>
                <a:hlinkClick r:id="rId3"/>
              </a:rPr>
              <a:t>https://www.scribbr.com/research-paper/topic-sentences/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87eb27f2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87eb27f2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topic sentence here</a:t>
            </a:r>
            <a:r>
              <a:rPr lang="en-GB"/>
              <a:t> forms an effective transition from the previous paragraph.</a:t>
            </a:r>
            <a:endParaRPr/>
          </a:p>
          <a:p>
            <a:pPr indent="-298450" lvl="0" marL="457200" rtl="0" algn="l">
              <a:spcBef>
                <a:spcPts val="0"/>
              </a:spcBef>
              <a:spcAft>
                <a:spcPts val="0"/>
              </a:spcAft>
              <a:buSzPts val="1100"/>
              <a:buChar char="●"/>
            </a:pPr>
            <a:r>
              <a:rPr lang="en-GB"/>
              <a:t>It begins by referring the introduction of the system to the blind students, which was the topic of the previous paragraph…</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87eb27f2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87eb27f2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 then it moves </a:t>
            </a:r>
            <a:r>
              <a:rPr lang="en-GB"/>
              <a:t>to the the broader context of the gradual acceptance of Braille among the sighted.</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887eb27f2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87eb27f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each paragraph, you should support your arguments with relevant evidence.</a:t>
            </a:r>
            <a:endParaRPr/>
          </a:p>
          <a:p>
            <a:pPr indent="-298450" lvl="0" marL="457200" rtl="0" algn="l">
              <a:spcBef>
                <a:spcPts val="0"/>
              </a:spcBef>
              <a:spcAft>
                <a:spcPts val="0"/>
              </a:spcAft>
              <a:buSzPts val="1100"/>
              <a:buChar char="●"/>
            </a:pPr>
            <a:r>
              <a:rPr lang="en-GB"/>
              <a:t>Evidence comes from various kinds of source. Most commonly you’ll cite scholarly books and journal articles.</a:t>
            </a:r>
            <a:endParaRPr/>
          </a:p>
          <a:p>
            <a:pPr indent="-298450" lvl="0" marL="457200" rtl="0" algn="l">
              <a:spcBef>
                <a:spcPts val="0"/>
              </a:spcBef>
              <a:spcAft>
                <a:spcPts val="0"/>
              </a:spcAft>
              <a:buSzPts val="1100"/>
              <a:buChar char="●"/>
            </a:pPr>
            <a:r>
              <a:rPr b="1" lang="en-GB"/>
              <a:t>Audience question: </a:t>
            </a:r>
            <a:r>
              <a:rPr lang="en-GB"/>
              <a:t>What other kinds of sources do you think might be cited in an essay?</a:t>
            </a:r>
            <a:endParaRPr/>
          </a:p>
          <a:p>
            <a:pPr indent="-298450" lvl="0" marL="457200" rtl="0" algn="l">
              <a:spcBef>
                <a:spcPts val="0"/>
              </a:spcBef>
              <a:spcAft>
                <a:spcPts val="0"/>
              </a:spcAft>
              <a:buSzPts val="1100"/>
              <a:buChar char="●"/>
            </a:pPr>
            <a:r>
              <a:rPr lang="en-GB"/>
              <a:t>You can present evidence by quoting or paraphrasing a source, including a citation to acknowledge where the information came from.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87eb27f2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87eb27f2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There are various reasons to present evidence in your text.</a:t>
            </a:r>
            <a:endParaRPr/>
          </a:p>
          <a:p>
            <a:pPr indent="-298450" lvl="0" marL="457200" rtl="0" algn="l">
              <a:spcBef>
                <a:spcPts val="0"/>
              </a:spcBef>
              <a:spcAft>
                <a:spcPts val="0"/>
              </a:spcAft>
              <a:buSzPts val="1100"/>
              <a:buChar char="●"/>
            </a:pPr>
            <a:r>
              <a:rPr lang="en-GB"/>
              <a:t>The most obvious is to prove something you’ve claimed. For example, if you want to claim a high proportion of men over 50 suffer from heart disease, you’ll cite the relevant statistics to prove it.</a:t>
            </a:r>
            <a:endParaRPr/>
          </a:p>
          <a:p>
            <a:pPr indent="-298450" lvl="0" marL="457200" rtl="0" algn="l">
              <a:spcBef>
                <a:spcPts val="0"/>
              </a:spcBef>
              <a:spcAft>
                <a:spcPts val="0"/>
              </a:spcAft>
              <a:buSzPts val="1100"/>
              <a:buChar char="●"/>
            </a:pPr>
            <a:r>
              <a:rPr lang="en-GB"/>
              <a:t>You can also cite sources to provide relevant background information for your arguments, or to show the positions of other researchers in your field.</a:t>
            </a:r>
            <a:endParaRPr/>
          </a:p>
          <a:p>
            <a:pPr indent="-298450" lvl="0" marL="457200" rtl="0" algn="l">
              <a:spcBef>
                <a:spcPts val="0"/>
              </a:spcBef>
              <a:spcAft>
                <a:spcPts val="0"/>
              </a:spcAft>
              <a:buSzPts val="1100"/>
              <a:buChar char="●"/>
            </a:pPr>
            <a:r>
              <a:rPr lang="en-GB"/>
              <a:t>Often, you’ll cite a source not to directly support your claims, but as an example of a perspective you want to depart from or critique.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870c9ea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870c9ea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“Essay” is a broad term that is used in many contexts. An essay can be any piece of writing that presents the author’s perspective on a topic.</a:t>
            </a:r>
            <a:r>
              <a:rPr lang="en-GB"/>
              <a:t> </a:t>
            </a:r>
            <a:endParaRPr/>
          </a:p>
          <a:p>
            <a:pPr indent="-298450" lvl="0" marL="457200" rtl="0" algn="l">
              <a:spcBef>
                <a:spcPts val="0"/>
              </a:spcBef>
              <a:spcAft>
                <a:spcPts val="0"/>
              </a:spcAft>
              <a:buSzPts val="1100"/>
              <a:buChar char="●"/>
            </a:pPr>
            <a:r>
              <a:rPr lang="en-GB"/>
              <a:t>Essays are often published in magazines, blogs, journals, and books.</a:t>
            </a:r>
            <a:endParaRPr/>
          </a:p>
          <a:p>
            <a:pPr indent="-298450" lvl="0" marL="457200" rtl="0" algn="l">
              <a:spcBef>
                <a:spcPts val="0"/>
              </a:spcBef>
              <a:spcAft>
                <a:spcPts val="0"/>
              </a:spcAft>
              <a:buSzPts val="1100"/>
              <a:buChar char="●"/>
            </a:pPr>
            <a:r>
              <a:rPr lang="en-GB"/>
              <a:t>An essay might deal with politics, philosophy, culture, the narration of events, or the author’s personal life.</a:t>
            </a:r>
            <a:endParaRPr/>
          </a:p>
          <a:p>
            <a:pPr indent="-298450" lvl="0" marL="457200" rtl="0" algn="l">
              <a:spcBef>
                <a:spcPts val="0"/>
              </a:spcBef>
              <a:spcAft>
                <a:spcPts val="0"/>
              </a:spcAft>
              <a:buSzPts val="1100"/>
              <a:buChar char="●"/>
            </a:pPr>
            <a:r>
              <a:rPr lang="en-GB"/>
              <a:t>It’s common for essays to do several of these things at once. </a:t>
            </a:r>
            <a:r>
              <a:rPr lang="en-GB" u="sng">
                <a:solidFill>
                  <a:schemeClr val="hlink"/>
                </a:solidFill>
                <a:hlinkClick r:id="rId2"/>
              </a:rPr>
              <a:t>Michel Montaigne</a:t>
            </a:r>
            <a:r>
              <a:rPr lang="en-GB"/>
              <a:t>, sometimes considered the inventor of the personal essay, used his writing to deal with philosophy, religion, and many other issues too.</a:t>
            </a:r>
            <a:endParaRPr/>
          </a:p>
          <a:p>
            <a:pPr indent="-298450" lvl="0" marL="457200" rtl="0" algn="l">
              <a:spcBef>
                <a:spcPts val="0"/>
              </a:spcBef>
              <a:spcAft>
                <a:spcPts val="0"/>
              </a:spcAft>
              <a:buSzPts val="1100"/>
              <a:buChar char="●"/>
            </a:pPr>
            <a:r>
              <a:rPr lang="en-GB"/>
              <a:t>Or you might consider the essays of </a:t>
            </a:r>
            <a:r>
              <a:rPr lang="en-GB" u="sng">
                <a:solidFill>
                  <a:schemeClr val="hlink"/>
                </a:solidFill>
                <a:hlinkClick r:id="rId3"/>
              </a:rPr>
              <a:t>James Baldwin</a:t>
            </a:r>
            <a:r>
              <a:rPr lang="en-GB"/>
              <a:t>, which are equal parts cultural, political, and personal.</a:t>
            </a:r>
            <a:endParaRPr/>
          </a:p>
          <a:p>
            <a:pPr indent="-298450" lvl="0" marL="457200" rtl="0" algn="l">
              <a:spcBef>
                <a:spcPts val="0"/>
              </a:spcBef>
              <a:spcAft>
                <a:spcPts val="0"/>
              </a:spcAft>
              <a:buSzPts val="1100"/>
              <a:buChar char="●"/>
            </a:pPr>
            <a:r>
              <a:rPr lang="en-GB"/>
              <a:t>Essays are also an important type of academic writing. </a:t>
            </a:r>
            <a:endParaRPr/>
          </a:p>
          <a:p>
            <a:pPr indent="-298450" lvl="0" marL="457200" rtl="0" algn="l">
              <a:spcBef>
                <a:spcPts val="0"/>
              </a:spcBef>
              <a:spcAft>
                <a:spcPts val="0"/>
              </a:spcAft>
              <a:buSzPts val="1100"/>
              <a:buChar char="●"/>
            </a:pPr>
            <a:r>
              <a:rPr b="1" lang="en-GB"/>
              <a:t>Audience question: </a:t>
            </a:r>
            <a:r>
              <a:rPr lang="en-GB"/>
              <a:t>So let’s narrow</a:t>
            </a:r>
            <a:r>
              <a:rPr lang="en-GB"/>
              <a:t> down what we specifically mean by an </a:t>
            </a:r>
            <a:r>
              <a:rPr i="1" lang="en-GB"/>
              <a:t>academic </a:t>
            </a:r>
            <a:r>
              <a:rPr lang="en-GB"/>
              <a:t>essay. What do you think are some of the defining features of academic essays?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83683e06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83683e06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You can present evidence by quoting directly (with quotation marks) or by paraphrasing the text—putting it into your own words.</a:t>
            </a:r>
            <a:endParaRPr/>
          </a:p>
          <a:p>
            <a:pPr indent="-298450" lvl="0" marL="457200" rtl="0" algn="l">
              <a:spcBef>
                <a:spcPts val="0"/>
              </a:spcBef>
              <a:spcAft>
                <a:spcPts val="0"/>
              </a:spcAft>
              <a:buSzPts val="1100"/>
              <a:buChar char="●"/>
            </a:pPr>
            <a:r>
              <a:rPr lang="en-GB"/>
              <a:t>In either case, make sure to include a citation to acknowledge the source.</a:t>
            </a:r>
            <a:endParaRPr/>
          </a:p>
          <a:p>
            <a:pPr indent="-298450" lvl="0" marL="457200" rtl="0" algn="l">
              <a:spcBef>
                <a:spcPts val="0"/>
              </a:spcBef>
              <a:spcAft>
                <a:spcPts val="0"/>
              </a:spcAft>
              <a:buSzPts val="1100"/>
              <a:buChar char="●"/>
            </a:pPr>
            <a:r>
              <a:rPr lang="en-GB"/>
              <a:t>The example above paraphrases a source and then presents the citation in parentheses.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“Quoting” video: </a:t>
            </a:r>
            <a:r>
              <a:rPr lang="en-GB" u="sng">
                <a:solidFill>
                  <a:schemeClr val="hlink"/>
                </a:solidFill>
                <a:hlinkClick r:id="rId2"/>
              </a:rPr>
              <a:t>https://youtu.be/DhMl3eIcGbI</a:t>
            </a:r>
            <a:endParaRPr/>
          </a:p>
          <a:p>
            <a:pPr indent="0" lvl="0" marL="0" rtl="0" algn="l">
              <a:spcBef>
                <a:spcPts val="0"/>
              </a:spcBef>
              <a:spcAft>
                <a:spcPts val="0"/>
              </a:spcAft>
              <a:buNone/>
            </a:pPr>
            <a:r>
              <a:rPr lang="en-GB"/>
              <a:t>“Paraphrasing” video: </a:t>
            </a:r>
            <a:r>
              <a:rPr lang="en-GB" u="sng">
                <a:solidFill>
                  <a:schemeClr val="hlink"/>
                </a:solidFill>
                <a:hlinkClick r:id="rId3"/>
              </a:rPr>
              <a:t>https://youtu.be/oiM0x0ApVL8</a:t>
            </a:r>
            <a:r>
              <a:rPr lang="en-GB"/>
              <a:t> </a:t>
            </a:r>
            <a:endParaRPr/>
          </a:p>
          <a:p>
            <a:pPr indent="0" lvl="0" marL="0" rtl="0" algn="l">
              <a:spcBef>
                <a:spcPts val="0"/>
              </a:spcBef>
              <a:spcAft>
                <a:spcPts val="0"/>
              </a:spcAft>
              <a:buNone/>
            </a:pPr>
            <a:r>
              <a:rPr lang="en-GB"/>
              <a:t>“Citing sources” article: </a:t>
            </a:r>
            <a:r>
              <a:rPr lang="en-GB" u="sng">
                <a:solidFill>
                  <a:schemeClr val="hlink"/>
                </a:solidFill>
                <a:hlinkClick r:id="rId4"/>
              </a:rPr>
              <a:t>https://www.scribbr.com/category/citing-sources/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883683e06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83683e06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Once you have introduced a piece of evidence, you need to explain how it relates to your argument.</a:t>
            </a:r>
            <a:endParaRPr/>
          </a:p>
          <a:p>
            <a:pPr indent="-298450" lvl="0" marL="457200" rtl="0" algn="l">
              <a:spcBef>
                <a:spcPts val="0"/>
              </a:spcBef>
              <a:spcAft>
                <a:spcPts val="0"/>
              </a:spcAft>
              <a:buSzPts val="1100"/>
              <a:buChar char="●"/>
            </a:pPr>
            <a:r>
              <a:rPr lang="en-GB"/>
              <a:t>Don’t treat evidence as self-explanatory; always say something about what it means and why you are including it.</a:t>
            </a:r>
            <a:endParaRPr/>
          </a:p>
          <a:p>
            <a:pPr indent="-298450" lvl="0" marL="457200" rtl="0" algn="l">
              <a:spcBef>
                <a:spcPts val="0"/>
              </a:spcBef>
              <a:spcAft>
                <a:spcPts val="0"/>
              </a:spcAft>
              <a:buSzPts val="1100"/>
              <a:buChar char="●"/>
            </a:pPr>
            <a:r>
              <a:rPr lang="en-GB"/>
              <a:t>In this example, the author interprets the preceding evidence as representative of a particular attitude held toward blind people at the time.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883683e06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83683e06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Finally, let’s discuss how to write a strong conclusion.</a:t>
            </a:r>
            <a:endParaRPr/>
          </a:p>
          <a:p>
            <a:pPr indent="-298450" lvl="0" marL="457200" rtl="0" algn="l">
              <a:spcBef>
                <a:spcPts val="0"/>
              </a:spcBef>
              <a:spcAft>
                <a:spcPts val="0"/>
              </a:spcAft>
              <a:buSzPts val="1100"/>
              <a:buChar char="●"/>
            </a:pPr>
            <a:r>
              <a:rPr b="1" lang="en-GB"/>
              <a:t>Audience question: </a:t>
            </a:r>
            <a:r>
              <a:rPr lang="en-GB"/>
              <a:t>What do you think are the main goals of a conclusion?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883683e06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83683e06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Use the conclusion to sum up your arguments and emphasize why they are important.</a:t>
            </a:r>
            <a:endParaRPr/>
          </a:p>
          <a:p>
            <a:pPr indent="-298450" lvl="0" marL="457200" rtl="0" algn="l">
              <a:spcBef>
                <a:spcPts val="0"/>
              </a:spcBef>
              <a:spcAft>
                <a:spcPts val="0"/>
              </a:spcAft>
              <a:buSzPts val="1100"/>
              <a:buChar char="●"/>
            </a:pPr>
            <a:r>
              <a:rPr lang="en-GB"/>
              <a:t>Briefly restate the conclusions you came to in each paragraph or section, indicating how they fit together.</a:t>
            </a:r>
            <a:endParaRPr/>
          </a:p>
          <a:p>
            <a:pPr indent="-298450" lvl="0" marL="457200" rtl="0" algn="l">
              <a:spcBef>
                <a:spcPts val="0"/>
              </a:spcBef>
              <a:spcAft>
                <a:spcPts val="0"/>
              </a:spcAft>
              <a:buSzPts val="1100"/>
              <a:buChar char="●"/>
            </a:pPr>
            <a:r>
              <a:rPr lang="en-GB"/>
              <a:t>State what broader implications your conclusions may have.</a:t>
            </a:r>
            <a:endParaRPr/>
          </a:p>
          <a:p>
            <a:pPr indent="-298450" lvl="0" marL="457200" rtl="0" algn="l">
              <a:spcBef>
                <a:spcPts val="0"/>
              </a:spcBef>
              <a:spcAft>
                <a:spcPts val="0"/>
              </a:spcAft>
              <a:buSzPts val="1100"/>
              <a:buChar char="●"/>
            </a:pPr>
            <a:r>
              <a:rPr lang="en-GB"/>
              <a:t>Explain why the argument you have made is significant for academia, policy, or the wider world.</a:t>
            </a:r>
            <a:endParaRPr/>
          </a:p>
          <a:p>
            <a:pPr indent="-298450" lvl="0" marL="457200" rtl="0" algn="l">
              <a:spcBef>
                <a:spcPts val="0"/>
              </a:spcBef>
              <a:spcAft>
                <a:spcPts val="0"/>
              </a:spcAft>
              <a:buSzPts val="1100"/>
              <a:buChar char="●"/>
            </a:pPr>
            <a:r>
              <a:rPr lang="en-GB"/>
              <a:t>Finish with a strong sentence that emphasizes your point clearly and powerfully.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conclude an essay” article: </a:t>
            </a:r>
            <a:r>
              <a:rPr lang="en-GB" u="sng">
                <a:solidFill>
                  <a:schemeClr val="hlink"/>
                </a:solidFill>
                <a:hlinkClick r:id="rId2"/>
              </a:rPr>
              <a:t>https://www.scribbr.com/academic-essay/conclusion/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883683e064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83683e06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first thing to do in your conclusion is to synthesize the arguments you’ve made so far.</a:t>
            </a:r>
            <a:endParaRPr/>
          </a:p>
          <a:p>
            <a:pPr indent="-298450" lvl="0" marL="457200" rtl="0" algn="l">
              <a:spcBef>
                <a:spcPts val="0"/>
              </a:spcBef>
              <a:spcAft>
                <a:spcPts val="0"/>
              </a:spcAft>
              <a:buSzPts val="1100"/>
              <a:buChar char="●"/>
            </a:pPr>
            <a:r>
              <a:rPr lang="en-GB"/>
              <a:t>This means not only briefly summarizing them, but drawing connections between them to show the bigger picture.</a:t>
            </a:r>
            <a:endParaRPr/>
          </a:p>
          <a:p>
            <a:pPr indent="-298450" lvl="0" marL="457200" rtl="0" algn="l">
              <a:spcBef>
                <a:spcPts val="0"/>
              </a:spcBef>
              <a:spcAft>
                <a:spcPts val="0"/>
              </a:spcAft>
              <a:buSzPts val="1100"/>
              <a:buChar char="●"/>
            </a:pPr>
            <a:r>
              <a:rPr lang="en-GB"/>
              <a:t>In this example, the author shows how the different parts of their argument regarding Braille come together to tell us something about societal acceptance of the blind.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883683e06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83683e06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Next, it’s often a good idea to indicate what implications your argument has beyond the context you’ve focused on.</a:t>
            </a:r>
            <a:endParaRPr/>
          </a:p>
          <a:p>
            <a:pPr indent="-298450" lvl="0" marL="457200" rtl="0" algn="l">
              <a:spcBef>
                <a:spcPts val="0"/>
              </a:spcBef>
              <a:spcAft>
                <a:spcPts val="0"/>
              </a:spcAft>
              <a:buSzPts val="1100"/>
              <a:buChar char="●"/>
            </a:pPr>
            <a:r>
              <a:rPr lang="en-GB"/>
              <a:t>Here, the writer suggests a more general conclusion that could be drawn about accessibility tools from the specific arguments about Braille made in the essay.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883683e064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83683e06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 good conclusion also emphasizes the significance of the arguments presented in the essay.</a:t>
            </a:r>
            <a:endParaRPr/>
          </a:p>
          <a:p>
            <a:pPr indent="-298450" lvl="0" marL="457200" rtl="0" algn="l">
              <a:spcBef>
                <a:spcPts val="0"/>
              </a:spcBef>
              <a:spcAft>
                <a:spcPts val="0"/>
              </a:spcAft>
              <a:buSzPts val="1100"/>
              <a:buChar char="●"/>
            </a:pPr>
            <a:r>
              <a:rPr lang="en-GB"/>
              <a:t>You don’t have to explicitly say “This is important because…”, but your conclusion should stress the importance of the essay in some way.</a:t>
            </a:r>
            <a:endParaRPr/>
          </a:p>
          <a:p>
            <a:pPr indent="-298450" lvl="0" marL="457200" rtl="0" algn="l">
              <a:spcBef>
                <a:spcPts val="0"/>
              </a:spcBef>
              <a:spcAft>
                <a:spcPts val="0"/>
              </a:spcAft>
              <a:buSzPts val="1100"/>
              <a:buChar char="●"/>
            </a:pPr>
            <a:r>
              <a:rPr lang="en-GB"/>
              <a:t>In this example, the author does so by showing the importance Braille had for blind people’s social status and cultural engagement.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883683e06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83683e06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Finally, conclude your essay with a strong closing statement that stresses your central point in a single sentence.</a:t>
            </a:r>
            <a:endParaRPr/>
          </a:p>
          <a:p>
            <a:pPr indent="-298450" lvl="0" marL="457200" rtl="0" algn="l">
              <a:spcBef>
                <a:spcPts val="0"/>
              </a:spcBef>
              <a:spcAft>
                <a:spcPts val="0"/>
              </a:spcAft>
              <a:buSzPts val="1100"/>
              <a:buChar char="●"/>
            </a:pPr>
            <a:r>
              <a:rPr lang="en-GB"/>
              <a:t>Don’t make this too long-winded; a shorter statement is usually more impactful.</a:t>
            </a:r>
            <a:endParaRPr/>
          </a:p>
          <a:p>
            <a:pPr indent="-298450" lvl="0" marL="457200" rtl="0" algn="l">
              <a:spcBef>
                <a:spcPts val="0"/>
              </a:spcBef>
              <a:spcAft>
                <a:spcPts val="0"/>
              </a:spcAft>
              <a:buSzPts val="1100"/>
              <a:buChar char="●"/>
            </a:pPr>
            <a:r>
              <a:rPr lang="en-GB"/>
              <a:t>The example here is effective because it emphasizes the argument made in the essay and tells us directly what it shows in the broader context.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8870c9ea1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870c9ea1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Once you’ve completed a draft of your text, it’s time to evaluate and revise it as necessary.</a:t>
            </a:r>
            <a:endParaRPr/>
          </a:p>
          <a:p>
            <a:pPr indent="-298450" lvl="0" marL="457200" rtl="0" algn="l">
              <a:spcBef>
                <a:spcPts val="0"/>
              </a:spcBef>
              <a:spcAft>
                <a:spcPts val="0"/>
              </a:spcAft>
              <a:buSzPts val="1100"/>
              <a:buChar char="●"/>
            </a:pPr>
            <a:r>
              <a:rPr lang="en-GB"/>
              <a:t>First look for any big changes you might need to make—reformulating your arguments, adding or removing paragraphs, reordering information.</a:t>
            </a:r>
            <a:endParaRPr/>
          </a:p>
          <a:p>
            <a:pPr indent="-298450" lvl="0" marL="457200" rtl="0" algn="l">
              <a:spcBef>
                <a:spcPts val="0"/>
              </a:spcBef>
              <a:spcAft>
                <a:spcPts val="0"/>
              </a:spcAft>
              <a:buSzPts val="1100"/>
              <a:buChar char="●"/>
            </a:pPr>
            <a:r>
              <a:rPr lang="en-GB"/>
              <a:t>Next, check for more local concerns—check that your sentences are clear, concise, and grammatically correct, and try to fix them where they aren’t.</a:t>
            </a:r>
            <a:endParaRPr/>
          </a:p>
          <a:p>
            <a:pPr indent="-298450" lvl="0" marL="457200" rtl="0" algn="l">
              <a:spcBef>
                <a:spcPts val="0"/>
              </a:spcBef>
              <a:spcAft>
                <a:spcPts val="0"/>
              </a:spcAft>
              <a:buSzPts val="1100"/>
              <a:buChar char="●"/>
            </a:pPr>
            <a:r>
              <a:rPr lang="en-GB"/>
              <a:t>Finally, get down to the real nitpicking: Read through your essay for any typos, confused words, and stylistic inconsistencies.</a:t>
            </a:r>
            <a:endParaRPr/>
          </a:p>
          <a:p>
            <a:pPr indent="-298450" lvl="0" marL="457200" rtl="0" algn="l">
              <a:spcBef>
                <a:spcPts val="0"/>
              </a:spcBef>
              <a:spcAft>
                <a:spcPts val="0"/>
              </a:spcAft>
              <a:buSzPts val="1100"/>
              <a:buChar char="●"/>
            </a:pPr>
            <a:r>
              <a:rPr lang="en-GB"/>
              <a:t>Try to catch things you might have missed when writing. Do you use the same kind of quote marks throughout your text? Do you spell words according to British or American English conventions? Are your citations correctly and consistently formatted?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“Proofreading” article: </a:t>
            </a:r>
            <a:r>
              <a:rPr lang="en-GB" u="sng">
                <a:solidFill>
                  <a:schemeClr val="hlink"/>
                </a:solidFill>
                <a:hlinkClick r:id="rId2"/>
              </a:rPr>
              <a:t>https://www.scribbr.com/language-rules/what-is-proofreading/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887eb27f2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87eb27f2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try a couple of quick exercises to conclude.</a:t>
            </a:r>
            <a:endParaRPr/>
          </a:p>
          <a:p>
            <a:pPr indent="-298450" lvl="0" marL="457200" rtl="0" algn="l">
              <a:spcBef>
                <a:spcPts val="0"/>
              </a:spcBef>
              <a:spcAft>
                <a:spcPts val="0"/>
              </a:spcAft>
              <a:buSzPts val="1100"/>
              <a:buChar char="●"/>
            </a:pPr>
            <a:r>
              <a:rPr b="1" lang="en-GB"/>
              <a:t>Audience question: </a:t>
            </a:r>
            <a:r>
              <a:rPr lang="en-GB"/>
              <a:t>First, I want you to identify the topic sentence in this extract...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883683e06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83683e06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You’ll have to write essays throughout your studies. T</a:t>
            </a:r>
            <a:r>
              <a:rPr lang="en-GB"/>
              <a:t>he content and length of an essay will vary according to</a:t>
            </a:r>
            <a:r>
              <a:rPr lang="en-GB"/>
              <a:t> your level, your subject</a:t>
            </a:r>
            <a:r>
              <a:rPr lang="en-GB"/>
              <a:t>, and the specific requirements of the assignment.</a:t>
            </a:r>
            <a:endParaRPr/>
          </a:p>
          <a:p>
            <a:pPr indent="-298450" lvl="0" marL="457200" rtl="0" algn="l">
              <a:spcBef>
                <a:spcPts val="0"/>
              </a:spcBef>
              <a:spcAft>
                <a:spcPts val="0"/>
              </a:spcAft>
              <a:buSzPts val="1100"/>
              <a:buChar char="●"/>
            </a:pPr>
            <a:r>
              <a:rPr lang="en-GB"/>
              <a:t>Your goal in an academic essay is always to persuade the reader of a particular perspective using arguments informed by relevant evidence.</a:t>
            </a:r>
            <a:endParaRPr/>
          </a:p>
          <a:p>
            <a:pPr indent="-298450" lvl="0" marL="457200" rtl="0" algn="l">
              <a:spcBef>
                <a:spcPts val="0"/>
              </a:spcBef>
              <a:spcAft>
                <a:spcPts val="0"/>
              </a:spcAft>
              <a:buSzPts val="1100"/>
              <a:buChar char="●"/>
            </a:pPr>
            <a:r>
              <a:rPr lang="en-GB"/>
              <a:t>Your arguments might aim to convince the reader of your position on a political or social issue, or they might present a perspective on a scholarly or philosophical debate. Various types of evidence can be used.</a:t>
            </a:r>
            <a:endParaRPr/>
          </a:p>
          <a:p>
            <a:pPr indent="-298450" lvl="0" marL="457200" rtl="0" algn="l">
              <a:spcBef>
                <a:spcPts val="0"/>
              </a:spcBef>
              <a:spcAft>
                <a:spcPts val="0"/>
              </a:spcAft>
              <a:buSzPts val="1100"/>
              <a:buChar char="●"/>
            </a:pPr>
            <a:r>
              <a:rPr lang="en-GB"/>
              <a:t>For example, in an</a:t>
            </a:r>
            <a:r>
              <a:rPr lang="en-GB"/>
              <a:t> essay arguing in favour of vegetarianism, you might present evidence from scientific studies on the environmental impact of the meat industry, or analyze philosophers’ positions on the ethics of meat-eating.</a:t>
            </a:r>
            <a:endParaRPr/>
          </a:p>
          <a:p>
            <a:pPr indent="-298450" lvl="0" marL="457200" rtl="0" algn="l">
              <a:spcBef>
                <a:spcPts val="0"/>
              </a:spcBef>
              <a:spcAft>
                <a:spcPts val="0"/>
              </a:spcAft>
              <a:buSzPts val="1100"/>
              <a:buChar char="●"/>
            </a:pPr>
            <a:r>
              <a:rPr lang="en-GB"/>
              <a:t>In a </a:t>
            </a:r>
            <a:r>
              <a:rPr lang="en-GB" u="sng">
                <a:solidFill>
                  <a:schemeClr val="hlink"/>
                </a:solidFill>
                <a:hlinkClick r:id="rId2"/>
              </a:rPr>
              <a:t>literary analysis essay</a:t>
            </a:r>
            <a:r>
              <a:rPr lang="en-GB"/>
              <a:t>, meanwhile, you might make an argument about </a:t>
            </a:r>
            <a:r>
              <a:rPr lang="en-GB"/>
              <a:t>what Iago represents in </a:t>
            </a:r>
            <a:r>
              <a:rPr i="1" lang="en-GB"/>
              <a:t>Othello</a:t>
            </a:r>
            <a:r>
              <a:rPr lang="en-GB"/>
              <a:t>, presenting and analyzing quotes from the play as evidence.</a:t>
            </a:r>
            <a:endParaRPr/>
          </a:p>
          <a:p>
            <a:pPr indent="-298450" lvl="0" marL="457200" rtl="0" algn="l">
              <a:spcBef>
                <a:spcPts val="0"/>
              </a:spcBef>
              <a:spcAft>
                <a:spcPts val="0"/>
              </a:spcAft>
              <a:buSzPts val="1100"/>
              <a:buChar char="●"/>
            </a:pPr>
            <a:r>
              <a:rPr lang="en-GB"/>
              <a:t>Structure can vary depending on the length and purpose of your essay, but all academic essays should have an introduction, body, and conclusion.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887eb27f2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87eb27f2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Yes, the topic sentence is the first sentence in the paragraph. In this case, the topic sentence tells us that the paragraph will discuss the forerunners of Braille.</a:t>
            </a:r>
            <a:endParaRPr/>
          </a:p>
          <a:p>
            <a:pPr indent="-298450" lvl="0" marL="457200" rtl="0" algn="l">
              <a:spcBef>
                <a:spcPts val="0"/>
              </a:spcBef>
              <a:spcAft>
                <a:spcPts val="0"/>
              </a:spcAft>
              <a:buSzPts val="1100"/>
              <a:buChar char="●"/>
            </a:pPr>
            <a:r>
              <a:rPr lang="en-GB"/>
              <a:t>A topic sentence nearly always comes at the start of a paragraph.</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887eb27f2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87eb27f2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t>Audience question: </a:t>
            </a:r>
            <a:r>
              <a:rPr lang="en-GB"/>
              <a:t>These sentences are all taken from an essay about Jane Austen’s novel </a:t>
            </a:r>
            <a:r>
              <a:rPr i="1" lang="en-GB"/>
              <a:t>Mansfield Park</a:t>
            </a:r>
            <a:r>
              <a:rPr lang="en-GB"/>
              <a:t>. Can you tell me which of them is a thesis statement?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89aff3123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89aff3123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a:t>
            </a:r>
            <a:r>
              <a:rPr lang="en-GB"/>
              <a:t>he final sentence is the thesis statement. It introduces the broad argument that the essay will make.</a:t>
            </a:r>
            <a:endParaRPr/>
          </a:p>
          <a:p>
            <a:pPr indent="-298450" lvl="0" marL="457200" rtl="0" algn="l">
              <a:spcBef>
                <a:spcPts val="0"/>
              </a:spcBef>
              <a:spcAft>
                <a:spcPts val="0"/>
              </a:spcAft>
              <a:buSzPts val="1100"/>
              <a:buChar char="●"/>
            </a:pPr>
            <a:r>
              <a:rPr lang="en-GB"/>
              <a:t>The first sentence provides background information about the novel.</a:t>
            </a:r>
            <a:endParaRPr/>
          </a:p>
          <a:p>
            <a:pPr indent="-298450" lvl="0" marL="457200" rtl="0" algn="l">
              <a:spcBef>
                <a:spcPts val="0"/>
              </a:spcBef>
              <a:spcAft>
                <a:spcPts val="0"/>
              </a:spcAft>
              <a:buSzPts val="1100"/>
              <a:buChar char="●"/>
            </a:pPr>
            <a:r>
              <a:rPr lang="en-GB"/>
              <a:t>The second sentence quotes from a specific source, as you can tell from the citation at the end.</a:t>
            </a:r>
            <a:endParaRPr/>
          </a:p>
          <a:p>
            <a:pPr indent="-298450" lvl="0" marL="457200" rtl="0" algn="l">
              <a:spcBef>
                <a:spcPts val="0"/>
              </a:spcBef>
              <a:spcAft>
                <a:spcPts val="0"/>
              </a:spcAft>
              <a:buSzPts val="1100"/>
              <a:buChar char="●"/>
            </a:pPr>
            <a:r>
              <a:rPr lang="en-GB"/>
              <a:t>This would not be appropriate in a thesis statement, which should present your own original argument (though you’ll go on to support it with specific evidence in the body).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8519f5dd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519f5dd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 provides high-quality articles and videos for free. Every month over 2 million students make use of these resources.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883683e06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83683e06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writing process for an essay consists of three main stages: Preparation, writing, and revision.</a:t>
            </a:r>
            <a:endParaRPr/>
          </a:p>
          <a:p>
            <a:pPr indent="-298450" lvl="0" marL="457200" rtl="0" algn="l">
              <a:spcBef>
                <a:spcPts val="0"/>
              </a:spcBef>
              <a:spcAft>
                <a:spcPts val="0"/>
              </a:spcAft>
              <a:buSzPts val="1100"/>
              <a:buChar char="●"/>
            </a:pPr>
            <a:r>
              <a:rPr lang="en-GB"/>
              <a:t>In the preparation stage, you’ll come up with ideas, </a:t>
            </a:r>
            <a:r>
              <a:rPr lang="en-GB"/>
              <a:t>conduct preliminary research,</a:t>
            </a:r>
            <a:r>
              <a:rPr lang="en-GB"/>
              <a:t> and outline the basic structure of your essay.</a:t>
            </a:r>
            <a:endParaRPr/>
          </a:p>
          <a:p>
            <a:pPr indent="-298450" lvl="0" marL="457200" rtl="0" algn="l">
              <a:spcBef>
                <a:spcPts val="0"/>
              </a:spcBef>
              <a:spcAft>
                <a:spcPts val="0"/>
              </a:spcAft>
              <a:buSzPts val="1100"/>
              <a:buChar char="●"/>
            </a:pPr>
            <a:r>
              <a:rPr lang="en-GB"/>
              <a:t>In the writing stage, you’ll write your essay’s introduction, body, and conclusion.</a:t>
            </a:r>
            <a:endParaRPr/>
          </a:p>
          <a:p>
            <a:pPr indent="-298450" lvl="0" marL="457200" rtl="0" algn="l">
              <a:spcBef>
                <a:spcPts val="0"/>
              </a:spcBef>
              <a:spcAft>
                <a:spcPts val="0"/>
              </a:spcAft>
              <a:buSzPts val="1100"/>
              <a:buChar char="●"/>
            </a:pPr>
            <a:r>
              <a:rPr lang="en-GB"/>
              <a:t>The revision stage involves reading through your text, identifying large and small weaknesses, and fixing them.</a:t>
            </a:r>
            <a:endParaRPr/>
          </a:p>
          <a:p>
            <a:pPr indent="-298450" lvl="0" marL="457200" rtl="0" algn="l">
              <a:spcBef>
                <a:spcPts val="0"/>
              </a:spcBef>
              <a:spcAft>
                <a:spcPts val="0"/>
              </a:spcAft>
              <a:buSzPts val="1100"/>
              <a:buChar char="●"/>
            </a:pPr>
            <a:r>
              <a:rPr lang="en-GB"/>
              <a:t>Let’s take a look at what’s involved in the preparation stage first.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step-by-step guide to the writing process” article: </a:t>
            </a:r>
            <a:r>
              <a:rPr lang="en-GB" u="sng">
                <a:solidFill>
                  <a:schemeClr val="hlink"/>
                </a:solidFill>
                <a:hlinkClick r:id="rId2"/>
              </a:rPr>
              <a:t>https://www.scribbr.com/academic-writing/writing-process/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870c9ea1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870c9ea1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first step is to make sure you understand the assignment. Do you have to answer a specific question? Can you choose your own topic? Are you required to write a specific type of essay, and how long should it be?</a:t>
            </a:r>
            <a:endParaRPr/>
          </a:p>
          <a:p>
            <a:pPr indent="-298450" lvl="0" marL="457200" rtl="0" algn="l">
              <a:spcBef>
                <a:spcPts val="0"/>
              </a:spcBef>
              <a:spcAft>
                <a:spcPts val="0"/>
              </a:spcAft>
              <a:buSzPts val="1100"/>
              <a:buChar char="●"/>
            </a:pPr>
            <a:r>
              <a:rPr lang="en-GB"/>
              <a:t>If you’re free to come up with your own topic, consider the concepts and texts that have been covered in class. What stood out to you as intriguing? What are you curious to explore further?</a:t>
            </a:r>
            <a:endParaRPr/>
          </a:p>
          <a:p>
            <a:pPr indent="-298450" lvl="0" marL="457200" rtl="0" algn="l">
              <a:spcBef>
                <a:spcPts val="0"/>
              </a:spcBef>
              <a:spcAft>
                <a:spcPts val="0"/>
              </a:spcAft>
              <a:buSzPts val="1100"/>
              <a:buChar char="●"/>
            </a:pPr>
            <a:r>
              <a:rPr lang="en-GB"/>
              <a:t>Make sure to narrow down your topic to something that can reasonably be covered in the word count. Don’t go too broad.</a:t>
            </a:r>
            <a:endParaRPr/>
          </a:p>
          <a:p>
            <a:pPr indent="-298450" lvl="0" marL="457200" rtl="0" algn="l">
              <a:spcBef>
                <a:spcPts val="0"/>
              </a:spcBef>
              <a:spcAft>
                <a:spcPts val="0"/>
              </a:spcAft>
              <a:buSzPts val="1100"/>
              <a:buChar char="●"/>
            </a:pPr>
            <a:r>
              <a:rPr lang="en-GB"/>
              <a:t>Once you’ve got a topic, read up on it. Consider, for example, journal articles and scholarly books on the same subject.</a:t>
            </a:r>
            <a:endParaRPr/>
          </a:p>
          <a:p>
            <a:pPr indent="-298450" lvl="0" marL="457200" rtl="0" algn="l">
              <a:spcBef>
                <a:spcPts val="0"/>
              </a:spcBef>
              <a:spcAft>
                <a:spcPts val="0"/>
              </a:spcAft>
              <a:buSzPts val="1100"/>
              <a:buChar char="●"/>
            </a:pPr>
            <a:r>
              <a:rPr lang="en-GB"/>
              <a:t>With a better picture of the existing research, you can come up with a thesis statement.</a:t>
            </a:r>
            <a:endParaRPr/>
          </a:p>
          <a:p>
            <a:pPr indent="-298450" lvl="0" marL="457200" rtl="0" algn="l">
              <a:spcBef>
                <a:spcPts val="0"/>
              </a:spcBef>
              <a:spcAft>
                <a:spcPts val="0"/>
              </a:spcAft>
              <a:buSzPts val="1100"/>
              <a:buChar char="●"/>
            </a:pPr>
            <a:r>
              <a:rPr lang="en-GB"/>
              <a:t>A </a:t>
            </a:r>
            <a:r>
              <a:rPr lang="en-GB" u="sng">
                <a:solidFill>
                  <a:schemeClr val="hlink"/>
                </a:solidFill>
                <a:hlinkClick r:id="rId2"/>
              </a:rPr>
              <a:t>thesis statement</a:t>
            </a:r>
            <a:r>
              <a:rPr lang="en-GB"/>
              <a:t> is the core argument of your essay – the point you’re trying to prove. It helps keep your essay focused: everything you write should relate back to your central thesis.</a:t>
            </a:r>
            <a:endParaRPr/>
          </a:p>
          <a:p>
            <a:pPr indent="-298450" lvl="0" marL="457200" rtl="0" algn="l">
              <a:spcBef>
                <a:spcPts val="0"/>
              </a:spcBef>
              <a:spcAft>
                <a:spcPts val="0"/>
              </a:spcAft>
              <a:buSzPts val="1100"/>
              <a:buChar char="●"/>
            </a:pPr>
            <a:r>
              <a:rPr lang="en-GB"/>
              <a:t>Next, it’s a good idea to </a:t>
            </a:r>
            <a:r>
              <a:rPr lang="en-GB" u="sng">
                <a:solidFill>
                  <a:schemeClr val="hlink"/>
                </a:solidFill>
                <a:hlinkClick r:id="rId3"/>
              </a:rPr>
              <a:t>outline</a:t>
            </a:r>
            <a:r>
              <a:rPr lang="en-GB"/>
              <a:t> your essay. Plan out what you’ll discuss in each paragraph. It doesn’t have to be set in stone, but it will give structure to your ideas.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Once you’ve completed your preparations, you can start writing your essay.</a:t>
            </a:r>
            <a:endParaRPr/>
          </a:p>
          <a:p>
            <a:pPr indent="-298450" lvl="0" marL="457200" rtl="0" algn="l">
              <a:spcBef>
                <a:spcPts val="0"/>
              </a:spcBef>
              <a:spcAft>
                <a:spcPts val="0"/>
              </a:spcAft>
              <a:buSzPts val="1100"/>
              <a:buChar char="●"/>
            </a:pPr>
            <a:r>
              <a:rPr lang="en-GB"/>
              <a:t>Let’s look at the first part of an essay, the introduction.</a:t>
            </a:r>
            <a:endParaRPr/>
          </a:p>
          <a:p>
            <a:pPr indent="-298450" lvl="0" marL="457200" rtl="0" algn="l">
              <a:spcBef>
                <a:spcPts val="0"/>
              </a:spcBef>
              <a:spcAft>
                <a:spcPts val="0"/>
              </a:spcAft>
              <a:buSzPts val="1100"/>
              <a:buChar char="●"/>
            </a:pPr>
            <a:r>
              <a:rPr b="1" lang="en-GB"/>
              <a:t>Audience question: </a:t>
            </a:r>
            <a:r>
              <a:rPr lang="en-GB"/>
              <a:t>What do you think are the main goals of an introduction?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write an essay introduction” article: </a:t>
            </a:r>
            <a:r>
              <a:rPr lang="en-GB" u="sng">
                <a:solidFill>
                  <a:schemeClr val="hlink"/>
                </a:solidFill>
                <a:hlinkClick r:id="rId2"/>
              </a:rPr>
              <a:t>https://www.scribbr.com/academic-essay/introduction/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83683e06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83683e06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 good introduction fulfills several goals, usually in this order.</a:t>
            </a:r>
            <a:endParaRPr/>
          </a:p>
          <a:p>
            <a:pPr indent="-298450" lvl="0" marL="457200" rtl="0" algn="l">
              <a:spcBef>
                <a:spcPts val="0"/>
              </a:spcBef>
              <a:spcAft>
                <a:spcPts val="0"/>
              </a:spcAft>
              <a:buSzPts val="1100"/>
              <a:buChar char="●"/>
            </a:pPr>
            <a:r>
              <a:rPr lang="en-GB"/>
              <a:t>First, you want to draw in the reader, then provide some background information, then provide a thesis statement, and finally describe the structure of the rest of the essay.</a:t>
            </a:r>
            <a:endParaRPr/>
          </a:p>
          <a:p>
            <a:pPr indent="-298450" lvl="0" marL="457200" rtl="0" algn="l">
              <a:spcBef>
                <a:spcPts val="0"/>
              </a:spcBef>
              <a:spcAft>
                <a:spcPts val="0"/>
              </a:spcAft>
              <a:buSzPts val="1100"/>
              <a:buChar char="●"/>
            </a:pPr>
            <a:r>
              <a:rPr lang="en-GB"/>
              <a:t>Let’s look at each of these goals in greater depth.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883683e06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83683e06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With your opening sentence, you want to make a strong statement that will immediately get the reader interested in your topic.</a:t>
            </a:r>
            <a:endParaRPr/>
          </a:p>
          <a:p>
            <a:pPr indent="-298450" lvl="0" marL="457200" rtl="0" algn="l">
              <a:spcBef>
                <a:spcPts val="0"/>
              </a:spcBef>
              <a:spcAft>
                <a:spcPts val="0"/>
              </a:spcAft>
              <a:buSzPts val="1100"/>
              <a:buChar char="●"/>
            </a:pPr>
            <a:r>
              <a:rPr lang="en-GB"/>
              <a:t>Don’t exaggerate, but do prioritize saying something interesting and important before giving background information.</a:t>
            </a:r>
            <a:endParaRPr/>
          </a:p>
          <a:p>
            <a:pPr indent="-298450" lvl="0" marL="457200" rtl="0" algn="l">
              <a:spcBef>
                <a:spcPts val="0"/>
              </a:spcBef>
              <a:spcAft>
                <a:spcPts val="0"/>
              </a:spcAft>
              <a:buSzPts val="1100"/>
              <a:buChar char="●"/>
            </a:pPr>
            <a:r>
              <a:rPr lang="en-GB"/>
              <a:t>For example, this hook for an </a:t>
            </a:r>
            <a:r>
              <a:rPr lang="en-GB" u="sng">
                <a:solidFill>
                  <a:schemeClr val="hlink"/>
                </a:solidFill>
                <a:hlinkClick r:id="rId2"/>
              </a:rPr>
              <a:t>essay about the development of Braille</a:t>
            </a:r>
            <a:r>
              <a:rPr lang="en-GB"/>
              <a:t> immediately draws the reader’s attention to the topic by making a strong (but supportable) claim about it.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83683e06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83683e06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Your next few sentences should follow on from your opening hook, providing some relevant context for your statement.</a:t>
            </a:r>
            <a:endParaRPr/>
          </a:p>
          <a:p>
            <a:pPr indent="-298450" lvl="0" marL="457200" rtl="0" algn="l">
              <a:spcBef>
                <a:spcPts val="0"/>
              </a:spcBef>
              <a:spcAft>
                <a:spcPts val="0"/>
              </a:spcAft>
              <a:buSzPts val="1100"/>
              <a:buChar char="●"/>
            </a:pPr>
            <a:r>
              <a:rPr lang="en-GB"/>
              <a:t>Don’t go into too much depth here—that’s for the main body. Pick out the most important details for your argument.</a:t>
            </a:r>
            <a:endParaRPr/>
          </a:p>
          <a:p>
            <a:pPr indent="-298450" lvl="0" marL="457200" rtl="0" algn="l">
              <a:spcBef>
                <a:spcPts val="0"/>
              </a:spcBef>
              <a:spcAft>
                <a:spcPts val="0"/>
              </a:spcAft>
              <a:buSzPts val="1100"/>
              <a:buChar char="●"/>
            </a:pPr>
            <a:r>
              <a:rPr lang="en-GB"/>
              <a:t>This context should provide a natural bridge between your hook and your thesis statement.</a:t>
            </a:r>
            <a:endParaRPr/>
          </a:p>
          <a:p>
            <a:pPr indent="-298450" lvl="0" marL="457200" rtl="0" algn="l">
              <a:spcBef>
                <a:spcPts val="0"/>
              </a:spcBef>
              <a:spcAft>
                <a:spcPts val="0"/>
              </a:spcAft>
              <a:buSzPts val="1100"/>
              <a:buChar char="●"/>
            </a:pPr>
            <a:r>
              <a:rPr lang="en-GB"/>
              <a:t>In this example, the writer presents some basic information about the creator of Braille and the circumstances of its invention.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s://www.scribbr.com/knowledge-base/" TargetMode="External"/><Relationship Id="rId4" Type="http://schemas.openxmlformats.org/officeDocument/2006/relationships/hyperlink" Target="https://www.scribbr.com/apa-citation-generator/" TargetMode="External"/><Relationship Id="rId5" Type="http://schemas.openxmlformats.org/officeDocument/2006/relationships/hyperlink" Target="https://www.youtube.com/c/scribbr-us" TargetMode="External"/><Relationship Id="rId6" Type="http://schemas.openxmlformats.org/officeDocument/2006/relationships/image" Target="../media/image12.png"/><Relationship Id="rId7"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hyperlink" Target="https://www.scribbr.com/proofreading-editing/paper-editing-service/?utm_source=lecture-slides&amp;utm_medium=google-docs&amp;utm_campaign=apa-7th-edition" TargetMode="External"/><Relationship Id="rId4" Type="http://schemas.openxmlformats.org/officeDocument/2006/relationships/hyperlink" Target="https://www.scribbr.com/plagiarism-checker/?utm_source=lecture-slides&amp;utm_medium=google-docs&amp;utm_campaign=apa-7th-edition" TargetMode="External"/><Relationship Id="rId5" Type="http://schemas.openxmlformats.org/officeDocument/2006/relationships/hyperlink" Target="https://www.scribbr.com/apa-citation-generator/?utm_source=lecture-slides&amp;utm_medium=google-docs&amp;utm_campaign=apa-7th-edition" TargetMode="External"/><Relationship Id="rId6" Type="http://schemas.openxmlformats.org/officeDocument/2006/relationships/hyperlink" Target="https://www.scribbr.com/knowledge-base/?utm_source=lecture-slides&amp;utm_medium=google-docs&amp;utm_campaign=apa-7th-edition" TargetMode="External"/><Relationship Id="rId7" Type="http://schemas.openxmlformats.org/officeDocument/2006/relationships/hyperlink" Target="https://www.youtube.com/c/scribbr-us" TargetMode="External"/><Relationship Id="rId8" Type="http://schemas.openxmlformats.org/officeDocument/2006/relationships/hyperlink" Target="https://www.youtube.com/c/scribbr-u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1241900"/>
            <a:ext cx="7200000" cy="110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How to write an essay</a:t>
            </a:r>
            <a:endParaRPr/>
          </a:p>
        </p:txBody>
      </p:sp>
      <p:sp>
        <p:nvSpPr>
          <p:cNvPr id="73" name="Google Shape;73;p23"/>
          <p:cNvSpPr txBox="1"/>
          <p:nvPr>
            <p:ph idx="1" type="subTitle"/>
          </p:nvPr>
        </p:nvSpPr>
        <p:spPr>
          <a:xfrm>
            <a:off x="972000" y="25694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Planning, writing, and revising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a:t>
            </a:r>
            <a:r>
              <a:rPr lang="en-GB"/>
              <a:t>. Formulate your </a:t>
            </a:r>
            <a:r>
              <a:rPr lang="en-GB"/>
              <a:t>thesis statement</a:t>
            </a:r>
            <a:endParaRPr/>
          </a:p>
        </p:txBody>
      </p:sp>
      <p:sp>
        <p:nvSpPr>
          <p:cNvPr id="128" name="Google Shape;128;p32"/>
          <p:cNvSpPr txBox="1"/>
          <p:nvPr>
            <p:ph idx="1" type="body"/>
          </p:nvPr>
        </p:nvSpPr>
        <p:spPr>
          <a:xfrm>
            <a:off x="934075" y="1449525"/>
            <a:ext cx="7200000" cy="75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State the central argument you want to make—your thesis statement:</a:t>
            </a:r>
            <a:endParaRPr/>
          </a:p>
        </p:txBody>
      </p:sp>
      <p:sp>
        <p:nvSpPr>
          <p:cNvPr id="129" name="Google Shape;129;p32"/>
          <p:cNvSpPr txBox="1"/>
          <p:nvPr/>
        </p:nvSpPr>
        <p:spPr>
          <a:xfrm>
            <a:off x="1072200" y="2515275"/>
            <a:ext cx="6999600" cy="9138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1600"/>
              </a:spcAft>
              <a:buNone/>
            </a:pPr>
            <a:r>
              <a:rPr lang="en-GB">
                <a:solidFill>
                  <a:srgbClr val="1B2B68"/>
                </a:solidFill>
                <a:latin typeface="Open Sans"/>
                <a:ea typeface="Open Sans"/>
                <a:cs typeface="Open Sans"/>
                <a:sym typeface="Open Sans"/>
              </a:rPr>
              <a:t>The success of Braille depended on acceptance among sighted people before the social status of blindness could truly be transformed, and this process was shaped by broader debates about disabled people’s place in society.</a:t>
            </a:r>
            <a:endParaRPr>
              <a:solidFill>
                <a:srgbClr val="1B2B68"/>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Provide an overview of the essay</a:t>
            </a:r>
            <a:endParaRPr/>
          </a:p>
        </p:txBody>
      </p:sp>
      <p:sp>
        <p:nvSpPr>
          <p:cNvPr id="135" name="Google Shape;135;p33"/>
          <p:cNvSpPr txBox="1"/>
          <p:nvPr>
            <p:ph idx="1" type="body"/>
          </p:nvPr>
        </p:nvSpPr>
        <p:spPr>
          <a:xfrm>
            <a:off x="934075" y="1356025"/>
            <a:ext cx="7200000" cy="54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Provide some </a:t>
            </a:r>
            <a:r>
              <a:rPr b="1" lang="en-GB"/>
              <a:t>signposting </a:t>
            </a:r>
            <a:r>
              <a:rPr lang="en-GB"/>
              <a:t>about your essay’s structure:</a:t>
            </a:r>
            <a:endParaRPr/>
          </a:p>
        </p:txBody>
      </p:sp>
      <p:sp>
        <p:nvSpPr>
          <p:cNvPr id="136" name="Google Shape;136;p33"/>
          <p:cNvSpPr txBox="1"/>
          <p:nvPr/>
        </p:nvSpPr>
        <p:spPr>
          <a:xfrm>
            <a:off x="1287300" y="2236125"/>
            <a:ext cx="6569400" cy="11718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1600"/>
              </a:spcAft>
              <a:buNone/>
            </a:pPr>
            <a:r>
              <a:rPr lang="en-GB">
                <a:solidFill>
                  <a:srgbClr val="1B2B68"/>
                </a:solidFill>
                <a:latin typeface="Open Sans"/>
                <a:ea typeface="Open Sans"/>
                <a:cs typeface="Open Sans"/>
                <a:sym typeface="Open Sans"/>
              </a:rPr>
              <a:t>This</a:t>
            </a:r>
            <a:r>
              <a:rPr lang="en-GB">
                <a:solidFill>
                  <a:srgbClr val="1B2B68"/>
                </a:solidFill>
                <a:latin typeface="Open Sans"/>
                <a:ea typeface="Open Sans"/>
                <a:cs typeface="Open Sans"/>
                <a:sym typeface="Open Sans"/>
              </a:rPr>
              <a:t> essay begins by discussing the resistance Braille was met with from teachers. It then describes the contemporary beliefs about disability that informed this resistance. Subsequently, it asks to what extent the introduction of Braille facilitated a shift in these beliefs.</a:t>
            </a:r>
            <a:endParaRPr>
              <a:solidFill>
                <a:srgbClr val="1B2B68"/>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4"/>
          <p:cNvSpPr txBox="1"/>
          <p:nvPr>
            <p:ph type="ctrTitle"/>
          </p:nvPr>
        </p:nvSpPr>
        <p:spPr>
          <a:xfrm>
            <a:off x="972008" y="1071900"/>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The body of the essay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Length of the body</a:t>
            </a:r>
            <a:endParaRPr/>
          </a:p>
        </p:txBody>
      </p:sp>
      <p:sp>
        <p:nvSpPr>
          <p:cNvPr id="147" name="Google Shape;147;p35"/>
          <p:cNvSpPr txBox="1"/>
          <p:nvPr>
            <p:ph idx="1" type="body"/>
          </p:nvPr>
        </p:nvSpPr>
        <p:spPr>
          <a:xfrm>
            <a:off x="934075" y="1882050"/>
            <a:ext cx="7200000" cy="2686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Typical high-school essay has a three-paragraph body</a:t>
            </a:r>
            <a:endParaRPr/>
          </a:p>
          <a:p>
            <a:pPr indent="-342900" lvl="0" marL="457200" rtl="0" algn="l">
              <a:lnSpc>
                <a:spcPct val="150000"/>
              </a:lnSpc>
              <a:spcBef>
                <a:spcPts val="0"/>
              </a:spcBef>
              <a:spcAft>
                <a:spcPts val="0"/>
              </a:spcAft>
              <a:buSzPts val="1800"/>
              <a:buChar char="●"/>
            </a:pPr>
            <a:r>
              <a:rPr lang="en-GB"/>
              <a:t>Longer essays may have multiple sections with headings</a:t>
            </a:r>
            <a:endParaRPr/>
          </a:p>
          <a:p>
            <a:pPr indent="-342900" lvl="0" marL="457200" rtl="0" algn="l">
              <a:lnSpc>
                <a:spcPct val="150000"/>
              </a:lnSpc>
              <a:spcBef>
                <a:spcPts val="0"/>
              </a:spcBef>
              <a:spcAft>
                <a:spcPts val="0"/>
              </a:spcAft>
              <a:buSzPts val="1800"/>
              <a:buChar char="●"/>
            </a:pPr>
            <a:r>
              <a:rPr lang="en-GB"/>
              <a:t>The body should make up the majority of the essay</a:t>
            </a:r>
            <a:endParaRPr/>
          </a:p>
          <a:p>
            <a:pPr indent="-342900" lvl="0" marL="457200" rtl="0" algn="l">
              <a:lnSpc>
                <a:spcPct val="150000"/>
              </a:lnSpc>
              <a:spcBef>
                <a:spcPts val="0"/>
              </a:spcBef>
              <a:spcAft>
                <a:spcPts val="0"/>
              </a:spcAft>
              <a:buSzPts val="1800"/>
              <a:buChar char="●"/>
            </a:pPr>
            <a:r>
              <a:rPr lang="en-GB"/>
              <a:t>Choose a structure that fits with your arguments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Each paragraph in the main body...</a:t>
            </a:r>
            <a:endParaRPr/>
          </a:p>
        </p:txBody>
      </p:sp>
      <p:sp>
        <p:nvSpPr>
          <p:cNvPr id="153" name="Google Shape;153;p36"/>
          <p:cNvSpPr txBox="1"/>
          <p:nvPr>
            <p:ph idx="1" type="body"/>
          </p:nvPr>
        </p:nvSpPr>
        <p:spPr>
          <a:xfrm>
            <a:off x="934075" y="1446600"/>
            <a:ext cx="7200000" cy="3122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Clearly relates to the main argument</a:t>
            </a:r>
            <a:endParaRPr/>
          </a:p>
          <a:p>
            <a:pPr indent="-342900" lvl="0" marL="457200" rtl="0" algn="l">
              <a:lnSpc>
                <a:spcPct val="150000"/>
              </a:lnSpc>
              <a:spcBef>
                <a:spcPts val="0"/>
              </a:spcBef>
              <a:spcAft>
                <a:spcPts val="0"/>
              </a:spcAft>
              <a:buSzPts val="1800"/>
              <a:buChar char="✓"/>
            </a:pPr>
            <a:r>
              <a:rPr lang="en-GB"/>
              <a:t>Has one central idea</a:t>
            </a:r>
            <a:endParaRPr/>
          </a:p>
          <a:p>
            <a:pPr indent="-342900" lvl="0" marL="457200" rtl="0" algn="l">
              <a:lnSpc>
                <a:spcPct val="150000"/>
              </a:lnSpc>
              <a:spcBef>
                <a:spcPts val="0"/>
              </a:spcBef>
              <a:spcAft>
                <a:spcPts val="0"/>
              </a:spcAft>
              <a:buSzPts val="1800"/>
              <a:buChar char="✓"/>
            </a:pPr>
            <a:r>
              <a:rPr lang="en-GB"/>
              <a:t>Is introduced with a topic sentence</a:t>
            </a:r>
            <a:endParaRPr/>
          </a:p>
          <a:p>
            <a:pPr indent="-342900" lvl="0" marL="457200" rtl="0" algn="l">
              <a:lnSpc>
                <a:spcPct val="150000"/>
              </a:lnSpc>
              <a:spcBef>
                <a:spcPts val="0"/>
              </a:spcBef>
              <a:spcAft>
                <a:spcPts val="0"/>
              </a:spcAft>
              <a:buSzPts val="1800"/>
              <a:buChar char="✓"/>
            </a:pPr>
            <a:r>
              <a:rPr lang="en-GB"/>
              <a:t>Transitions effectively from the previous paragraph</a:t>
            </a:r>
            <a:endParaRPr/>
          </a:p>
          <a:p>
            <a:pPr indent="-342900" lvl="0" marL="457200" rtl="0" algn="l">
              <a:lnSpc>
                <a:spcPct val="150000"/>
              </a:lnSpc>
              <a:spcBef>
                <a:spcPts val="0"/>
              </a:spcBef>
              <a:spcAft>
                <a:spcPts val="0"/>
              </a:spcAft>
              <a:buSzPts val="1800"/>
              <a:buChar char="✓"/>
            </a:pPr>
            <a:r>
              <a:rPr lang="en-GB"/>
              <a:t>Presents and interprets evidence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Topic sentences</a:t>
            </a:r>
            <a:endParaRPr/>
          </a:p>
        </p:txBody>
      </p:sp>
      <p:sp>
        <p:nvSpPr>
          <p:cNvPr id="159" name="Google Shape;159;p37"/>
          <p:cNvSpPr txBox="1"/>
          <p:nvPr>
            <p:ph idx="1" type="body"/>
          </p:nvPr>
        </p:nvSpPr>
        <p:spPr>
          <a:xfrm>
            <a:off x="934075" y="15355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A topic sentence introduces a paragraph by indicating its topic:</a:t>
            </a:r>
            <a:endParaRPr i="1"/>
          </a:p>
        </p:txBody>
      </p:sp>
      <p:sp>
        <p:nvSpPr>
          <p:cNvPr id="160" name="Google Shape;160;p37"/>
          <p:cNvSpPr txBox="1"/>
          <p:nvPr/>
        </p:nvSpPr>
        <p:spPr>
          <a:xfrm>
            <a:off x="1287300" y="2417700"/>
            <a:ext cx="6569400" cy="9177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1600"/>
              </a:spcAft>
              <a:buNone/>
            </a:pPr>
            <a:r>
              <a:rPr lang="en-GB">
                <a:solidFill>
                  <a:srgbClr val="1B2B68"/>
                </a:solidFill>
                <a:latin typeface="Open Sans"/>
                <a:ea typeface="Open Sans"/>
                <a:cs typeface="Open Sans"/>
                <a:sym typeface="Open Sans"/>
              </a:rPr>
              <a:t>Although the Braille system gained immediate popularity with the blind students at the Institute in Paris, it had to gain acceptance among the sighted before its adoption throughout France.</a:t>
            </a:r>
            <a:endParaRPr>
              <a:solidFill>
                <a:srgbClr val="1B2B68"/>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Topic sentences</a:t>
            </a:r>
            <a:endParaRPr/>
          </a:p>
        </p:txBody>
      </p:sp>
      <p:sp>
        <p:nvSpPr>
          <p:cNvPr id="166" name="Google Shape;166;p38"/>
          <p:cNvSpPr txBox="1"/>
          <p:nvPr>
            <p:ph idx="1" type="body"/>
          </p:nvPr>
        </p:nvSpPr>
        <p:spPr>
          <a:xfrm>
            <a:off x="934075" y="1535550"/>
            <a:ext cx="7200000" cy="53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The topic sentence transitions from the previous paragraph:</a:t>
            </a:r>
            <a:endParaRPr i="1"/>
          </a:p>
        </p:txBody>
      </p:sp>
      <p:sp>
        <p:nvSpPr>
          <p:cNvPr id="167" name="Google Shape;167;p38"/>
          <p:cNvSpPr txBox="1"/>
          <p:nvPr/>
        </p:nvSpPr>
        <p:spPr>
          <a:xfrm>
            <a:off x="1287300" y="2417700"/>
            <a:ext cx="6569400" cy="9177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1600"/>
              </a:spcAft>
              <a:buNone/>
            </a:pPr>
            <a:r>
              <a:rPr lang="en-GB">
                <a:solidFill>
                  <a:srgbClr val="1B2B68"/>
                </a:solidFill>
                <a:highlight>
                  <a:srgbClr val="D9EAD3"/>
                </a:highlight>
                <a:latin typeface="Open Sans"/>
                <a:ea typeface="Open Sans"/>
                <a:cs typeface="Open Sans"/>
                <a:sym typeface="Open Sans"/>
              </a:rPr>
              <a:t>Although the Braille system gained immediate popularity with the blind students at the Institute in Paris,</a:t>
            </a:r>
            <a:r>
              <a:rPr lang="en-GB">
                <a:solidFill>
                  <a:srgbClr val="1B2B68"/>
                </a:solidFill>
                <a:latin typeface="Open Sans"/>
                <a:ea typeface="Open Sans"/>
                <a:cs typeface="Open Sans"/>
                <a:sym typeface="Open Sans"/>
              </a:rPr>
              <a:t> it had to gain acceptance among the sighted before its adoption throughout France.</a:t>
            </a:r>
            <a:endParaRPr>
              <a:solidFill>
                <a:srgbClr val="1B2B68"/>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Topic sentences</a:t>
            </a:r>
            <a:endParaRPr/>
          </a:p>
        </p:txBody>
      </p:sp>
      <p:sp>
        <p:nvSpPr>
          <p:cNvPr id="173" name="Google Shape;173;p39"/>
          <p:cNvSpPr txBox="1"/>
          <p:nvPr>
            <p:ph idx="1" type="body"/>
          </p:nvPr>
        </p:nvSpPr>
        <p:spPr>
          <a:xfrm>
            <a:off x="934075" y="1535550"/>
            <a:ext cx="7200000" cy="53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Then it introduces the topic of this paragraph:</a:t>
            </a:r>
            <a:endParaRPr i="1">
              <a:highlight>
                <a:srgbClr val="D9EAD3"/>
              </a:highlight>
            </a:endParaRPr>
          </a:p>
        </p:txBody>
      </p:sp>
      <p:sp>
        <p:nvSpPr>
          <p:cNvPr id="174" name="Google Shape;174;p39"/>
          <p:cNvSpPr txBox="1"/>
          <p:nvPr/>
        </p:nvSpPr>
        <p:spPr>
          <a:xfrm>
            <a:off x="1287300" y="2417700"/>
            <a:ext cx="6569400" cy="9177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1600"/>
              </a:spcAft>
              <a:buNone/>
            </a:pPr>
            <a:r>
              <a:rPr lang="en-GB">
                <a:solidFill>
                  <a:srgbClr val="1B2B68"/>
                </a:solidFill>
                <a:latin typeface="Open Sans"/>
                <a:ea typeface="Open Sans"/>
                <a:cs typeface="Open Sans"/>
                <a:sym typeface="Open Sans"/>
              </a:rPr>
              <a:t>Although the Braille system gained immediate popularity with the blind students at the Institute in Paris, </a:t>
            </a:r>
            <a:r>
              <a:rPr lang="en-GB">
                <a:solidFill>
                  <a:srgbClr val="1B2B68"/>
                </a:solidFill>
                <a:highlight>
                  <a:srgbClr val="D9EAD3"/>
                </a:highlight>
                <a:latin typeface="Open Sans"/>
                <a:ea typeface="Open Sans"/>
                <a:cs typeface="Open Sans"/>
                <a:sym typeface="Open Sans"/>
              </a:rPr>
              <a:t>it had to gain acceptance among the sighted before its adoption throughout France.</a:t>
            </a:r>
            <a:endParaRPr>
              <a:solidFill>
                <a:srgbClr val="1B2B68"/>
              </a:solidFill>
              <a:highlight>
                <a:srgbClr val="D9EAD3"/>
              </a:highlight>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Presenting evidence</a:t>
            </a:r>
            <a:endParaRPr/>
          </a:p>
        </p:txBody>
      </p:sp>
      <p:sp>
        <p:nvSpPr>
          <p:cNvPr id="180" name="Google Shape;180;p40"/>
          <p:cNvSpPr txBox="1"/>
          <p:nvPr>
            <p:ph idx="1" type="body"/>
          </p:nvPr>
        </p:nvSpPr>
        <p:spPr>
          <a:xfrm>
            <a:off x="934075" y="1608925"/>
            <a:ext cx="7200000" cy="2959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Support your arguments with evidence</a:t>
            </a:r>
            <a:endParaRPr/>
          </a:p>
          <a:p>
            <a:pPr indent="-342900" lvl="0" marL="457200" rtl="0" algn="l">
              <a:lnSpc>
                <a:spcPct val="150000"/>
              </a:lnSpc>
              <a:spcBef>
                <a:spcPts val="0"/>
              </a:spcBef>
              <a:spcAft>
                <a:spcPts val="0"/>
              </a:spcAft>
              <a:buSzPts val="1800"/>
              <a:buChar char="●"/>
            </a:pPr>
            <a:r>
              <a:rPr lang="en-GB"/>
              <a:t>Evidence comes from various sources (e.g. books, journals</a:t>
            </a:r>
            <a:r>
              <a:rPr lang="en-GB"/>
              <a:t>)</a:t>
            </a:r>
            <a:endParaRPr/>
          </a:p>
          <a:p>
            <a:pPr indent="-342900" lvl="0" marL="457200" rtl="0" algn="l">
              <a:lnSpc>
                <a:spcPct val="150000"/>
              </a:lnSpc>
              <a:spcBef>
                <a:spcPts val="0"/>
              </a:spcBef>
              <a:spcAft>
                <a:spcPts val="0"/>
              </a:spcAft>
              <a:buSzPts val="1800"/>
              <a:buChar char="●"/>
            </a:pPr>
            <a:r>
              <a:rPr lang="en-GB"/>
              <a:t>Quote or paraphrase evidence</a:t>
            </a:r>
            <a:endParaRPr/>
          </a:p>
          <a:p>
            <a:pPr indent="-342900" lvl="0" marL="457200" rtl="0" algn="l">
              <a:lnSpc>
                <a:spcPct val="150000"/>
              </a:lnSpc>
              <a:spcBef>
                <a:spcPts val="0"/>
              </a:spcBef>
              <a:spcAft>
                <a:spcPts val="0"/>
              </a:spcAft>
              <a:buSzPts val="1800"/>
              <a:buChar char="●"/>
            </a:pPr>
            <a:r>
              <a:rPr lang="en-GB"/>
              <a:t>Cite your sources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Evidence is presented to...</a:t>
            </a:r>
            <a:endParaRPr/>
          </a:p>
        </p:txBody>
      </p:sp>
      <p:sp>
        <p:nvSpPr>
          <p:cNvPr id="186" name="Google Shape;186;p41"/>
          <p:cNvSpPr txBox="1"/>
          <p:nvPr>
            <p:ph idx="1" type="body"/>
          </p:nvPr>
        </p:nvSpPr>
        <p:spPr>
          <a:xfrm>
            <a:off x="934075" y="1482250"/>
            <a:ext cx="7200000" cy="3086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Prove a claim</a:t>
            </a:r>
            <a:endParaRPr/>
          </a:p>
          <a:p>
            <a:pPr indent="-342900" lvl="0" marL="457200" rtl="0" algn="l">
              <a:lnSpc>
                <a:spcPct val="150000"/>
              </a:lnSpc>
              <a:spcBef>
                <a:spcPts val="0"/>
              </a:spcBef>
              <a:spcAft>
                <a:spcPts val="0"/>
              </a:spcAft>
              <a:buSzPts val="1800"/>
              <a:buChar char="●"/>
            </a:pPr>
            <a:r>
              <a:rPr lang="en-GB"/>
              <a:t>Provide background information</a:t>
            </a:r>
            <a:endParaRPr/>
          </a:p>
          <a:p>
            <a:pPr indent="-342900" lvl="0" marL="457200" rtl="0" algn="l">
              <a:lnSpc>
                <a:spcPct val="150000"/>
              </a:lnSpc>
              <a:spcBef>
                <a:spcPts val="0"/>
              </a:spcBef>
              <a:spcAft>
                <a:spcPts val="0"/>
              </a:spcAft>
              <a:buSzPts val="1800"/>
              <a:buChar char="●"/>
            </a:pPr>
            <a:r>
              <a:rPr lang="en-GB"/>
              <a:t>Show the state of current research</a:t>
            </a:r>
            <a:endParaRPr/>
          </a:p>
          <a:p>
            <a:pPr indent="-342900" lvl="0" marL="457200" rtl="0" algn="l">
              <a:lnSpc>
                <a:spcPct val="150000"/>
              </a:lnSpc>
              <a:spcBef>
                <a:spcPts val="0"/>
              </a:spcBef>
              <a:spcAft>
                <a:spcPts val="0"/>
              </a:spcAft>
              <a:buSzPts val="1800"/>
              <a:buChar char="●"/>
            </a:pPr>
            <a:r>
              <a:rPr lang="en-GB"/>
              <a:t>Show a different perspective</a:t>
            </a:r>
            <a:endParaRPr/>
          </a:p>
          <a:p>
            <a:pPr indent="-342900" lvl="0" marL="457200" rtl="0" algn="l">
              <a:lnSpc>
                <a:spcPct val="150000"/>
              </a:lnSpc>
              <a:spcBef>
                <a:spcPts val="0"/>
              </a:spcBef>
              <a:spcAft>
                <a:spcPts val="0"/>
              </a:spcAft>
              <a:buSzPts val="1800"/>
              <a:buChar char="●"/>
            </a:pPr>
            <a:r>
              <a:rPr lang="en-GB"/>
              <a:t>Be critiqued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an essay?</a:t>
            </a:r>
            <a:endParaRPr/>
          </a:p>
        </p:txBody>
      </p:sp>
      <p:sp>
        <p:nvSpPr>
          <p:cNvPr id="79" name="Google Shape;79;p24"/>
          <p:cNvSpPr txBox="1"/>
          <p:nvPr>
            <p:ph idx="1" type="body"/>
          </p:nvPr>
        </p:nvSpPr>
        <p:spPr>
          <a:xfrm>
            <a:off x="934075" y="1535550"/>
            <a:ext cx="7200000" cy="3033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GB"/>
              <a:t>Personal:</a:t>
            </a:r>
            <a:r>
              <a:rPr lang="en-GB"/>
              <a:t> Reflecting on the author’s experiences</a:t>
            </a:r>
            <a:endParaRPr/>
          </a:p>
          <a:p>
            <a:pPr indent="-342900" lvl="0" marL="457200" rtl="0" algn="l">
              <a:lnSpc>
                <a:spcPct val="150000"/>
              </a:lnSpc>
              <a:spcBef>
                <a:spcPts val="0"/>
              </a:spcBef>
              <a:spcAft>
                <a:spcPts val="0"/>
              </a:spcAft>
              <a:buSzPts val="1800"/>
              <a:buChar char="●"/>
            </a:pPr>
            <a:r>
              <a:rPr b="1" lang="en-GB"/>
              <a:t>Narrative:</a:t>
            </a:r>
            <a:r>
              <a:rPr lang="en-GB"/>
              <a:t> Describing contemporary or historical events</a:t>
            </a:r>
            <a:endParaRPr/>
          </a:p>
          <a:p>
            <a:pPr indent="-342900" lvl="0" marL="457200" rtl="0" algn="l">
              <a:lnSpc>
                <a:spcPct val="150000"/>
              </a:lnSpc>
              <a:spcBef>
                <a:spcPts val="0"/>
              </a:spcBef>
              <a:spcAft>
                <a:spcPts val="0"/>
              </a:spcAft>
              <a:buSzPts val="1800"/>
              <a:buChar char="●"/>
            </a:pPr>
            <a:r>
              <a:rPr b="1" lang="en-GB"/>
              <a:t>Philosophical: </a:t>
            </a:r>
            <a:r>
              <a:rPr lang="en-GB"/>
              <a:t>Considering philosophical questions</a:t>
            </a:r>
            <a:endParaRPr/>
          </a:p>
          <a:p>
            <a:pPr indent="-342900" lvl="0" marL="457200" rtl="0" algn="l">
              <a:lnSpc>
                <a:spcPct val="150000"/>
              </a:lnSpc>
              <a:spcBef>
                <a:spcPts val="0"/>
              </a:spcBef>
              <a:spcAft>
                <a:spcPts val="0"/>
              </a:spcAft>
              <a:buSzPts val="1800"/>
              <a:buChar char="●"/>
            </a:pPr>
            <a:r>
              <a:rPr b="1" lang="en-GB"/>
              <a:t>Political:</a:t>
            </a:r>
            <a:r>
              <a:rPr lang="en-GB"/>
              <a:t> Making specific political arguments</a:t>
            </a:r>
            <a:endParaRPr/>
          </a:p>
          <a:p>
            <a:pPr indent="-342900" lvl="0" marL="457200" rtl="0" algn="l">
              <a:lnSpc>
                <a:spcPct val="150000"/>
              </a:lnSpc>
              <a:spcBef>
                <a:spcPts val="0"/>
              </a:spcBef>
              <a:spcAft>
                <a:spcPts val="0"/>
              </a:spcAft>
              <a:buSzPts val="1800"/>
              <a:buChar char="●"/>
            </a:pPr>
            <a:r>
              <a:rPr b="1" lang="en-GB"/>
              <a:t>Cultural:</a:t>
            </a:r>
            <a:r>
              <a:rPr lang="en-GB"/>
              <a:t> Commenting on a book, film, etc.</a:t>
            </a:r>
            <a:endParaRPr/>
          </a:p>
          <a:p>
            <a:pPr indent="-342900" lvl="0" marL="457200" rtl="0" algn="l">
              <a:lnSpc>
                <a:spcPct val="150000"/>
              </a:lnSpc>
              <a:spcBef>
                <a:spcPts val="0"/>
              </a:spcBef>
              <a:spcAft>
                <a:spcPts val="0"/>
              </a:spcAft>
              <a:buSzPts val="1800"/>
              <a:buChar char="●"/>
            </a:pPr>
            <a:r>
              <a:rPr b="1" lang="en-GB"/>
              <a:t>Academic</a:t>
            </a:r>
            <a:r>
              <a:rPr b="1" lang="en-GB"/>
              <a:t>...</a:t>
            </a:r>
            <a:r>
              <a:rPr b="1" lang="en-GB"/>
              <a:t>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Presenting evidence</a:t>
            </a:r>
            <a:endParaRPr/>
          </a:p>
        </p:txBody>
      </p:sp>
      <p:sp>
        <p:nvSpPr>
          <p:cNvPr id="192" name="Google Shape;192;p42"/>
          <p:cNvSpPr txBox="1"/>
          <p:nvPr>
            <p:ph idx="1" type="body"/>
          </p:nvPr>
        </p:nvSpPr>
        <p:spPr>
          <a:xfrm>
            <a:off x="934075" y="1606575"/>
            <a:ext cx="7200000" cy="47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Present evidence by quoting or paraphrasing:</a:t>
            </a:r>
            <a:endParaRPr i="1"/>
          </a:p>
        </p:txBody>
      </p:sp>
      <p:sp>
        <p:nvSpPr>
          <p:cNvPr id="193" name="Google Shape;193;p42"/>
          <p:cNvSpPr txBox="1"/>
          <p:nvPr/>
        </p:nvSpPr>
        <p:spPr>
          <a:xfrm>
            <a:off x="1518600" y="2488250"/>
            <a:ext cx="6106800" cy="9177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0"/>
              </a:spcAft>
              <a:buNone/>
            </a:pPr>
            <a:r>
              <a:rPr lang="en-GB">
                <a:solidFill>
                  <a:srgbClr val="1B2B68"/>
                </a:solidFill>
                <a:latin typeface="Open Sans"/>
                <a:ea typeface="Open Sans"/>
                <a:cs typeface="Open Sans"/>
                <a:sym typeface="Open Sans"/>
              </a:rPr>
              <a:t>Many of the teachers at the Royal Institute for Blind Youth resisted learning Braille’s system because they found the tactile method of reading difficult to learn (Bullock &amp; Galst, 2009).</a:t>
            </a:r>
            <a:endParaRPr>
              <a:solidFill>
                <a:srgbClr val="1B2B68"/>
              </a:solidFill>
              <a:latin typeface="Open Sans"/>
              <a:ea typeface="Open Sans"/>
              <a:cs typeface="Open Sans"/>
              <a:sym typeface="Open Sans"/>
            </a:endParaRPr>
          </a:p>
          <a:p>
            <a:pPr indent="0" lvl="0" marL="179999" marR="179999" rtl="0" algn="l">
              <a:lnSpc>
                <a:spcPct val="115000"/>
              </a:lnSpc>
              <a:spcBef>
                <a:spcPts val="1600"/>
              </a:spcBef>
              <a:spcAft>
                <a:spcPts val="1600"/>
              </a:spcAft>
              <a:buNone/>
            </a:pPr>
            <a:r>
              <a:t/>
            </a:r>
            <a:endParaRPr>
              <a:solidFill>
                <a:srgbClr val="1B2B68"/>
              </a:solidFill>
              <a:highlight>
                <a:srgbClr val="D9EAD3"/>
              </a:highlight>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4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Interpreting evidence</a:t>
            </a:r>
            <a:endParaRPr/>
          </a:p>
        </p:txBody>
      </p:sp>
      <p:sp>
        <p:nvSpPr>
          <p:cNvPr id="199" name="Google Shape;199;p43"/>
          <p:cNvSpPr txBox="1"/>
          <p:nvPr>
            <p:ph idx="1" type="body"/>
          </p:nvPr>
        </p:nvSpPr>
        <p:spPr>
          <a:xfrm>
            <a:off x="934075" y="16344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Interpret the evidence you have presented:</a:t>
            </a:r>
            <a:endParaRPr i="1"/>
          </a:p>
        </p:txBody>
      </p:sp>
      <p:sp>
        <p:nvSpPr>
          <p:cNvPr id="200" name="Google Shape;200;p43"/>
          <p:cNvSpPr txBox="1"/>
          <p:nvPr/>
        </p:nvSpPr>
        <p:spPr>
          <a:xfrm>
            <a:off x="1518600" y="2474150"/>
            <a:ext cx="6106800" cy="9177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0"/>
              </a:spcAft>
              <a:buNone/>
            </a:pPr>
            <a:r>
              <a:rPr lang="en-GB">
                <a:solidFill>
                  <a:srgbClr val="1B2B68"/>
                </a:solidFill>
                <a:latin typeface="Open Sans"/>
                <a:ea typeface="Open Sans"/>
                <a:cs typeface="Open Sans"/>
                <a:sym typeface="Open Sans"/>
              </a:rPr>
              <a:t>This resistance was symptomatic of the prevalent attitude that the blind population had to adapt to the sighted world rather than develop their own tools and methods.</a:t>
            </a:r>
            <a:endParaRPr>
              <a:solidFill>
                <a:srgbClr val="1B2B68"/>
              </a:solidFill>
              <a:latin typeface="Open Sans"/>
              <a:ea typeface="Open Sans"/>
              <a:cs typeface="Open Sans"/>
              <a:sym typeface="Open Sans"/>
            </a:endParaRPr>
          </a:p>
          <a:p>
            <a:pPr indent="0" lvl="0" marL="179999" marR="179999" rtl="0" algn="l">
              <a:lnSpc>
                <a:spcPct val="115000"/>
              </a:lnSpc>
              <a:spcBef>
                <a:spcPts val="1600"/>
              </a:spcBef>
              <a:spcAft>
                <a:spcPts val="0"/>
              </a:spcAft>
              <a:buNone/>
            </a:pPr>
            <a:r>
              <a:t/>
            </a:r>
            <a:endParaRPr i="1">
              <a:solidFill>
                <a:srgbClr val="1B2B68"/>
              </a:solidFill>
              <a:latin typeface="Open Sans"/>
              <a:ea typeface="Open Sans"/>
              <a:cs typeface="Open Sans"/>
              <a:sym typeface="Open Sans"/>
            </a:endParaRPr>
          </a:p>
          <a:p>
            <a:pPr indent="0" lvl="0" marL="179999" marR="179999" rtl="0" algn="l">
              <a:lnSpc>
                <a:spcPct val="115000"/>
              </a:lnSpc>
              <a:spcBef>
                <a:spcPts val="1600"/>
              </a:spcBef>
              <a:spcAft>
                <a:spcPts val="1600"/>
              </a:spcAft>
              <a:buNone/>
            </a:pPr>
            <a:r>
              <a:t/>
            </a:r>
            <a:endParaRPr i="1">
              <a:solidFill>
                <a:srgbClr val="1B2B68"/>
              </a:solidFill>
              <a:highlight>
                <a:srgbClr val="D9EAD3"/>
              </a:highlight>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44"/>
          <p:cNvSpPr txBox="1"/>
          <p:nvPr>
            <p:ph type="ctrTitle"/>
          </p:nvPr>
        </p:nvSpPr>
        <p:spPr>
          <a:xfrm>
            <a:off x="972008" y="1001750"/>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Writing a conclusion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Your conclusion...</a:t>
            </a:r>
            <a:endParaRPr/>
          </a:p>
        </p:txBody>
      </p:sp>
      <p:sp>
        <p:nvSpPr>
          <p:cNvPr id="211" name="Google Shape;211;p45"/>
          <p:cNvSpPr txBox="1"/>
          <p:nvPr>
            <p:ph idx="1" type="body"/>
          </p:nvPr>
        </p:nvSpPr>
        <p:spPr>
          <a:xfrm>
            <a:off x="934075" y="1893750"/>
            <a:ext cx="7200000" cy="2675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Synthesizes </a:t>
            </a:r>
            <a:r>
              <a:rPr lang="en-GB"/>
              <a:t>the arguments made in the body</a:t>
            </a:r>
            <a:endParaRPr/>
          </a:p>
          <a:p>
            <a:pPr indent="-342900" lvl="0" marL="457200" rtl="0" algn="l">
              <a:lnSpc>
                <a:spcPct val="150000"/>
              </a:lnSpc>
              <a:spcBef>
                <a:spcPts val="0"/>
              </a:spcBef>
              <a:spcAft>
                <a:spcPts val="0"/>
              </a:spcAft>
              <a:buSzPts val="1800"/>
              <a:buChar char="✓"/>
            </a:pPr>
            <a:r>
              <a:rPr lang="en-GB"/>
              <a:t>Explores the broader implications</a:t>
            </a:r>
            <a:endParaRPr/>
          </a:p>
          <a:p>
            <a:pPr indent="-342900" lvl="0" marL="457200" rtl="0" algn="l">
              <a:lnSpc>
                <a:spcPct val="150000"/>
              </a:lnSpc>
              <a:spcBef>
                <a:spcPts val="0"/>
              </a:spcBef>
              <a:spcAft>
                <a:spcPts val="0"/>
              </a:spcAft>
              <a:buSzPts val="1800"/>
              <a:buChar char="✓"/>
            </a:pPr>
            <a:r>
              <a:rPr lang="en-GB"/>
              <a:t>Emphasizes the significance of your argument</a:t>
            </a:r>
            <a:endParaRPr/>
          </a:p>
          <a:p>
            <a:pPr indent="-342900" lvl="0" marL="457200" rtl="0" algn="l">
              <a:lnSpc>
                <a:spcPct val="150000"/>
              </a:lnSpc>
              <a:spcBef>
                <a:spcPts val="0"/>
              </a:spcBef>
              <a:spcAft>
                <a:spcPts val="0"/>
              </a:spcAft>
              <a:buSzPts val="1800"/>
              <a:buChar char="✓"/>
            </a:pPr>
            <a:r>
              <a:rPr lang="en-GB"/>
              <a:t>Finishes with a strong closing statement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Synthesizing your arguments</a:t>
            </a:r>
            <a:endParaRPr/>
          </a:p>
        </p:txBody>
      </p:sp>
      <p:sp>
        <p:nvSpPr>
          <p:cNvPr id="217" name="Google Shape;217;p46"/>
          <p:cNvSpPr txBox="1"/>
          <p:nvPr>
            <p:ph idx="1" type="body"/>
          </p:nvPr>
        </p:nvSpPr>
        <p:spPr>
          <a:xfrm>
            <a:off x="934075" y="1342975"/>
            <a:ext cx="7200000" cy="93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Begin your conclusion by summarizing and drawing connections between the various arguments you’ve made:</a:t>
            </a:r>
            <a:endParaRPr i="1"/>
          </a:p>
        </p:txBody>
      </p:sp>
      <p:sp>
        <p:nvSpPr>
          <p:cNvPr id="218" name="Google Shape;218;p46"/>
          <p:cNvSpPr txBox="1"/>
          <p:nvPr/>
        </p:nvSpPr>
        <p:spPr>
          <a:xfrm>
            <a:off x="1518600" y="2537650"/>
            <a:ext cx="6106800" cy="14418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0"/>
              </a:spcAft>
              <a:buNone/>
            </a:pPr>
            <a:r>
              <a:rPr lang="en-GB">
                <a:solidFill>
                  <a:srgbClr val="1B2B68"/>
                </a:solidFill>
                <a:latin typeface="Open Sans"/>
                <a:ea typeface="Open Sans"/>
                <a:cs typeface="Open Sans"/>
                <a:sym typeface="Open Sans"/>
              </a:rPr>
              <a:t>Braille radically enhanced blind people’s autonomy and changed cultural understandings of blindness. But the emergence of Braille did not depend solely on the technical evolution of tactile reading; it also required the societal acceptance of blind people as valuable enough to merit a separate reading system.</a:t>
            </a:r>
            <a:endParaRPr>
              <a:solidFill>
                <a:srgbClr val="1B2B68"/>
              </a:solidFill>
              <a:latin typeface="Open Sans"/>
              <a:ea typeface="Open Sans"/>
              <a:cs typeface="Open Sans"/>
              <a:sym typeface="Open Sans"/>
            </a:endParaRPr>
          </a:p>
          <a:p>
            <a:pPr indent="0" lvl="0" marL="179999" marR="179999" rtl="0" algn="l">
              <a:lnSpc>
                <a:spcPct val="115000"/>
              </a:lnSpc>
              <a:spcBef>
                <a:spcPts val="1600"/>
              </a:spcBef>
              <a:spcAft>
                <a:spcPts val="0"/>
              </a:spcAft>
              <a:buNone/>
            </a:pPr>
            <a:r>
              <a:t/>
            </a:r>
            <a:endParaRPr i="1">
              <a:solidFill>
                <a:srgbClr val="1B2B68"/>
              </a:solidFill>
              <a:latin typeface="Open Sans"/>
              <a:ea typeface="Open Sans"/>
              <a:cs typeface="Open Sans"/>
              <a:sym typeface="Open Sans"/>
            </a:endParaRPr>
          </a:p>
          <a:p>
            <a:pPr indent="0" lvl="0" marL="179999" marR="179999" rtl="0" algn="l">
              <a:lnSpc>
                <a:spcPct val="115000"/>
              </a:lnSpc>
              <a:spcBef>
                <a:spcPts val="1600"/>
              </a:spcBef>
              <a:spcAft>
                <a:spcPts val="1600"/>
              </a:spcAft>
              <a:buNone/>
            </a:pPr>
            <a:r>
              <a:t/>
            </a:r>
            <a:endParaRPr i="1">
              <a:solidFill>
                <a:srgbClr val="1B2B68"/>
              </a:solidFill>
              <a:highlight>
                <a:srgbClr val="D9EAD3"/>
              </a:highlight>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4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Broader implications</a:t>
            </a:r>
            <a:endParaRPr/>
          </a:p>
        </p:txBody>
      </p:sp>
      <p:sp>
        <p:nvSpPr>
          <p:cNvPr id="224" name="Google Shape;224;p47"/>
          <p:cNvSpPr txBox="1"/>
          <p:nvPr>
            <p:ph idx="1" type="body"/>
          </p:nvPr>
        </p:nvSpPr>
        <p:spPr>
          <a:xfrm>
            <a:off x="972000" y="1452300"/>
            <a:ext cx="7200000" cy="79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Suggest what further implications your argument has, beyond those explored in the essay:</a:t>
            </a:r>
            <a:endParaRPr i="1"/>
          </a:p>
        </p:txBody>
      </p:sp>
      <p:sp>
        <p:nvSpPr>
          <p:cNvPr id="225" name="Google Shape;225;p47"/>
          <p:cNvSpPr txBox="1"/>
          <p:nvPr/>
        </p:nvSpPr>
        <p:spPr>
          <a:xfrm>
            <a:off x="1470450" y="2629375"/>
            <a:ext cx="6203100" cy="6939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0"/>
              </a:spcAft>
              <a:buNone/>
            </a:pPr>
            <a:r>
              <a:rPr lang="en-GB">
                <a:solidFill>
                  <a:srgbClr val="1B2B68"/>
                </a:solidFill>
                <a:latin typeface="Open Sans"/>
                <a:ea typeface="Open Sans"/>
                <a:cs typeface="Open Sans"/>
                <a:sym typeface="Open Sans"/>
              </a:rPr>
              <a:t>New tools of accessibility are always shaped by their social contexts, but they also shape social conditions in turn.</a:t>
            </a:r>
            <a:endParaRPr>
              <a:solidFill>
                <a:srgbClr val="1B2B68"/>
              </a:solidFill>
              <a:latin typeface="Open Sans"/>
              <a:ea typeface="Open Sans"/>
              <a:cs typeface="Open Sans"/>
              <a:sym typeface="Open Sans"/>
            </a:endParaRPr>
          </a:p>
          <a:p>
            <a:pPr indent="0" lvl="0" marL="179999" marR="179999" rtl="0" algn="l">
              <a:lnSpc>
                <a:spcPct val="115000"/>
              </a:lnSpc>
              <a:spcBef>
                <a:spcPts val="1600"/>
              </a:spcBef>
              <a:spcAft>
                <a:spcPts val="1600"/>
              </a:spcAft>
              <a:buNone/>
            </a:pPr>
            <a:r>
              <a:t/>
            </a:r>
            <a:endParaRPr>
              <a:solidFill>
                <a:srgbClr val="1B2B68"/>
              </a:solidFill>
              <a:highlight>
                <a:srgbClr val="D9EAD3"/>
              </a:highlight>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Stressing the topic’s importance</a:t>
            </a:r>
            <a:endParaRPr/>
          </a:p>
        </p:txBody>
      </p:sp>
      <p:sp>
        <p:nvSpPr>
          <p:cNvPr id="231" name="Google Shape;231;p48"/>
          <p:cNvSpPr txBox="1"/>
          <p:nvPr>
            <p:ph idx="1" type="body"/>
          </p:nvPr>
        </p:nvSpPr>
        <p:spPr>
          <a:xfrm>
            <a:off x="934075" y="1414900"/>
            <a:ext cx="7200000" cy="8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Suggest to the reader why your topic, and the arguments you have made about it, are significant:</a:t>
            </a:r>
            <a:endParaRPr i="1"/>
          </a:p>
        </p:txBody>
      </p:sp>
      <p:sp>
        <p:nvSpPr>
          <p:cNvPr id="232" name="Google Shape;232;p48"/>
          <p:cNvSpPr txBox="1"/>
          <p:nvPr/>
        </p:nvSpPr>
        <p:spPr>
          <a:xfrm>
            <a:off x="1344900" y="2489400"/>
            <a:ext cx="6454200" cy="9267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0"/>
              </a:spcAft>
              <a:buNone/>
            </a:pPr>
            <a:r>
              <a:rPr lang="en-GB">
                <a:solidFill>
                  <a:srgbClr val="1B2B68"/>
                </a:solidFill>
                <a:latin typeface="Open Sans"/>
                <a:ea typeface="Open Sans"/>
                <a:cs typeface="Open Sans"/>
                <a:sym typeface="Open Sans"/>
              </a:rPr>
              <a:t>The success of Braille was not limited to the practical advantages of tactile reading; its enduring significance was in providing blind people broader access to culture and concomitant gains in social status.</a:t>
            </a:r>
            <a:endParaRPr>
              <a:solidFill>
                <a:srgbClr val="1B2B68"/>
              </a:solidFill>
              <a:latin typeface="Open Sans"/>
              <a:ea typeface="Open Sans"/>
              <a:cs typeface="Open Sans"/>
              <a:sym typeface="Open Sans"/>
            </a:endParaRPr>
          </a:p>
          <a:p>
            <a:pPr indent="0" lvl="0" marL="179999" marR="179999" rtl="0" algn="l">
              <a:lnSpc>
                <a:spcPct val="115000"/>
              </a:lnSpc>
              <a:spcBef>
                <a:spcPts val="1600"/>
              </a:spcBef>
              <a:spcAft>
                <a:spcPts val="0"/>
              </a:spcAft>
              <a:buNone/>
            </a:pPr>
            <a:r>
              <a:t/>
            </a:r>
            <a:endParaRPr>
              <a:solidFill>
                <a:srgbClr val="1B2B68"/>
              </a:solidFill>
              <a:latin typeface="Open Sans"/>
              <a:ea typeface="Open Sans"/>
              <a:cs typeface="Open Sans"/>
              <a:sym typeface="Open Sans"/>
            </a:endParaRPr>
          </a:p>
          <a:p>
            <a:pPr indent="0" lvl="0" marL="179999" marR="179999" rtl="0" algn="l">
              <a:lnSpc>
                <a:spcPct val="115000"/>
              </a:lnSpc>
              <a:spcBef>
                <a:spcPts val="1600"/>
              </a:spcBef>
              <a:spcAft>
                <a:spcPts val="1600"/>
              </a:spcAft>
              <a:buNone/>
            </a:pPr>
            <a:r>
              <a:t/>
            </a:r>
            <a:endParaRPr>
              <a:solidFill>
                <a:srgbClr val="1B2B68"/>
              </a:solidFill>
              <a:highlight>
                <a:srgbClr val="D9EAD3"/>
              </a:highlight>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Strong closing statement</a:t>
            </a:r>
            <a:endParaRPr/>
          </a:p>
        </p:txBody>
      </p:sp>
      <p:sp>
        <p:nvSpPr>
          <p:cNvPr id="238" name="Google Shape;238;p49"/>
          <p:cNvSpPr txBox="1"/>
          <p:nvPr>
            <p:ph idx="1" type="body"/>
          </p:nvPr>
        </p:nvSpPr>
        <p:spPr>
          <a:xfrm>
            <a:off x="972000" y="13769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Conclude your essay with a memorable statement:</a:t>
            </a:r>
            <a:endParaRPr/>
          </a:p>
          <a:p>
            <a:pPr indent="0" lvl="0" marL="457200" rtl="0" algn="l">
              <a:spcBef>
                <a:spcPts val="1600"/>
              </a:spcBef>
              <a:spcAft>
                <a:spcPts val="1600"/>
              </a:spcAft>
              <a:buNone/>
            </a:pPr>
            <a:r>
              <a:t/>
            </a:r>
            <a:endParaRPr i="1"/>
          </a:p>
        </p:txBody>
      </p:sp>
      <p:sp>
        <p:nvSpPr>
          <p:cNvPr id="239" name="Google Shape;239;p49"/>
          <p:cNvSpPr txBox="1"/>
          <p:nvPr/>
        </p:nvSpPr>
        <p:spPr>
          <a:xfrm>
            <a:off x="1344600" y="2489400"/>
            <a:ext cx="6454800" cy="9267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0"/>
              </a:spcAft>
              <a:buNone/>
            </a:pPr>
            <a:r>
              <a:rPr lang="en-GB">
                <a:solidFill>
                  <a:srgbClr val="1B2B68"/>
                </a:solidFill>
                <a:latin typeface="Open Sans"/>
                <a:ea typeface="Open Sans"/>
                <a:cs typeface="Open Sans"/>
                <a:sym typeface="Open Sans"/>
              </a:rPr>
              <a:t>The Braille system was both a consequence and a cause of changing attitudes to disability, and its development shows that accessibility and acceptance are always intertwined.</a:t>
            </a:r>
            <a:endParaRPr>
              <a:solidFill>
                <a:srgbClr val="1B2B68"/>
              </a:solidFill>
              <a:latin typeface="Open Sans"/>
              <a:ea typeface="Open Sans"/>
              <a:cs typeface="Open Sans"/>
              <a:sym typeface="Open Sans"/>
            </a:endParaRPr>
          </a:p>
          <a:p>
            <a:pPr indent="0" lvl="0" marL="179999" marR="179999" rtl="0" algn="l">
              <a:lnSpc>
                <a:spcPct val="115000"/>
              </a:lnSpc>
              <a:spcBef>
                <a:spcPts val="1600"/>
              </a:spcBef>
              <a:spcAft>
                <a:spcPts val="1600"/>
              </a:spcAft>
              <a:buNone/>
            </a:pPr>
            <a:r>
              <a:t/>
            </a:r>
            <a:endParaRPr>
              <a:solidFill>
                <a:srgbClr val="1B2B68"/>
              </a:solidFill>
              <a:highlight>
                <a:srgbClr val="D9EAD3"/>
              </a:highlight>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revision stage</a:t>
            </a:r>
            <a:endParaRPr/>
          </a:p>
        </p:txBody>
      </p:sp>
      <p:sp>
        <p:nvSpPr>
          <p:cNvPr id="245" name="Google Shape;245;p50"/>
          <p:cNvSpPr txBox="1"/>
          <p:nvPr>
            <p:ph idx="1" type="body"/>
          </p:nvPr>
        </p:nvSpPr>
        <p:spPr>
          <a:xfrm>
            <a:off x="934075" y="1773625"/>
            <a:ext cx="7200000" cy="2795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Redrafting and restructuring your arguments</a:t>
            </a:r>
            <a:endParaRPr/>
          </a:p>
          <a:p>
            <a:pPr indent="-342900" lvl="0" marL="457200" rtl="0" algn="l">
              <a:lnSpc>
                <a:spcPct val="150000"/>
              </a:lnSpc>
              <a:spcBef>
                <a:spcPts val="0"/>
              </a:spcBef>
              <a:spcAft>
                <a:spcPts val="0"/>
              </a:spcAft>
              <a:buSzPts val="1800"/>
              <a:buChar char="●"/>
            </a:pPr>
            <a:r>
              <a:rPr lang="en-GB"/>
              <a:t>Editing for grammar and clarity</a:t>
            </a:r>
            <a:endParaRPr/>
          </a:p>
          <a:p>
            <a:pPr indent="-342900" lvl="0" marL="457200" rtl="0" algn="l">
              <a:lnSpc>
                <a:spcPct val="150000"/>
              </a:lnSpc>
              <a:spcBef>
                <a:spcPts val="0"/>
              </a:spcBef>
              <a:spcAft>
                <a:spcPts val="0"/>
              </a:spcAft>
              <a:buSzPts val="1800"/>
              <a:buChar char="●"/>
            </a:pPr>
            <a:r>
              <a:rPr lang="en-GB"/>
              <a:t>Proofreading for typos</a:t>
            </a:r>
            <a:endParaRPr/>
          </a:p>
          <a:p>
            <a:pPr indent="-342900" lvl="0" marL="457200" rtl="0" algn="l">
              <a:lnSpc>
                <a:spcPct val="150000"/>
              </a:lnSpc>
              <a:spcBef>
                <a:spcPts val="0"/>
              </a:spcBef>
              <a:spcAft>
                <a:spcPts val="0"/>
              </a:spcAft>
              <a:buSzPts val="1800"/>
              <a:buChar char="●"/>
            </a:pPr>
            <a:r>
              <a:rPr lang="en-GB"/>
              <a:t>Checking for stylistic consistency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5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Where’s </a:t>
            </a:r>
            <a:r>
              <a:rPr lang="en-GB"/>
              <a:t>the topic sentence?</a:t>
            </a:r>
            <a:endParaRPr/>
          </a:p>
        </p:txBody>
      </p:sp>
      <p:sp>
        <p:nvSpPr>
          <p:cNvPr id="251" name="Google Shape;251;p51"/>
          <p:cNvSpPr txBox="1"/>
          <p:nvPr>
            <p:ph idx="1" type="body"/>
          </p:nvPr>
        </p:nvSpPr>
        <p:spPr>
          <a:xfrm>
            <a:off x="1108200" y="1705950"/>
            <a:ext cx="6927600" cy="1637400"/>
          </a:xfrm>
          <a:prstGeom prst="rect">
            <a:avLst/>
          </a:prstGeom>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spcBef>
                <a:spcPts val="0"/>
              </a:spcBef>
              <a:spcAft>
                <a:spcPts val="1600"/>
              </a:spcAft>
              <a:buNone/>
            </a:pPr>
            <a:r>
              <a:rPr lang="en-GB" sz="1400"/>
              <a:t>Several different systems of tactile reading can be seen as forerunners to the method Louis Braille developed, but these systems were all developed based on the sighted system. The Royal Institute for Blind Youth in Paris taught the students to read embossed roman letters, a method created by the school’s founder, Valentin Hauy (Jimenez et al., 2009). Reading this way proved to be a rather arduous task, as the letters were difficult to distinguish by touch.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Academic essays...</a:t>
            </a:r>
            <a:endParaRPr/>
          </a:p>
        </p:txBody>
      </p:sp>
      <p:sp>
        <p:nvSpPr>
          <p:cNvPr id="85" name="Google Shape;85;p25"/>
          <p:cNvSpPr txBox="1"/>
          <p:nvPr>
            <p:ph idx="1" type="body"/>
          </p:nvPr>
        </p:nvSpPr>
        <p:spPr>
          <a:xfrm>
            <a:off x="934075" y="1765150"/>
            <a:ext cx="7200000" cy="2803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Come in various shapes and sizes</a:t>
            </a:r>
            <a:endParaRPr/>
          </a:p>
          <a:p>
            <a:pPr indent="-342900" lvl="0" marL="457200" rtl="0" algn="l">
              <a:lnSpc>
                <a:spcPct val="150000"/>
              </a:lnSpc>
              <a:spcBef>
                <a:spcPts val="0"/>
              </a:spcBef>
              <a:spcAft>
                <a:spcPts val="0"/>
              </a:spcAft>
              <a:buSzPts val="1800"/>
              <a:buChar char="✓"/>
            </a:pPr>
            <a:r>
              <a:rPr lang="en-GB"/>
              <a:t>Aim</a:t>
            </a:r>
            <a:r>
              <a:rPr lang="en-GB"/>
              <a:t> to persuade the reader with informed arguments</a:t>
            </a:r>
            <a:endParaRPr/>
          </a:p>
          <a:p>
            <a:pPr indent="-342900" lvl="0" marL="457200" rtl="0" algn="l">
              <a:lnSpc>
                <a:spcPct val="150000"/>
              </a:lnSpc>
              <a:spcBef>
                <a:spcPts val="0"/>
              </a:spcBef>
              <a:spcAft>
                <a:spcPts val="0"/>
              </a:spcAft>
              <a:buSzPts val="1800"/>
              <a:buChar char="✓"/>
            </a:pPr>
            <a:r>
              <a:rPr lang="en-GB"/>
              <a:t>Present and analyze evidence</a:t>
            </a:r>
            <a:endParaRPr/>
          </a:p>
          <a:p>
            <a:pPr indent="-342900" lvl="0" marL="457200" rtl="0" algn="l">
              <a:lnSpc>
                <a:spcPct val="150000"/>
              </a:lnSpc>
              <a:spcBef>
                <a:spcPts val="0"/>
              </a:spcBef>
              <a:spcAft>
                <a:spcPts val="0"/>
              </a:spcAft>
              <a:buSzPts val="1800"/>
              <a:buChar char="✓"/>
            </a:pPr>
            <a:r>
              <a:rPr lang="en-GB"/>
              <a:t>Contain an introduction, body, and conclusion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5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Where’s the topic sentence?</a:t>
            </a:r>
            <a:endParaRPr/>
          </a:p>
        </p:txBody>
      </p:sp>
      <p:sp>
        <p:nvSpPr>
          <p:cNvPr id="257" name="Google Shape;257;p52"/>
          <p:cNvSpPr txBox="1"/>
          <p:nvPr>
            <p:ph idx="1" type="body"/>
          </p:nvPr>
        </p:nvSpPr>
        <p:spPr>
          <a:xfrm>
            <a:off x="1108200" y="1705800"/>
            <a:ext cx="6927600" cy="1638000"/>
          </a:xfrm>
          <a:prstGeom prst="rect">
            <a:avLst/>
          </a:prstGeom>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spcBef>
                <a:spcPts val="0"/>
              </a:spcBef>
              <a:spcAft>
                <a:spcPts val="1600"/>
              </a:spcAft>
              <a:buNone/>
            </a:pPr>
            <a:r>
              <a:rPr lang="en-GB" sz="1400">
                <a:highlight>
                  <a:srgbClr val="D9EAD3"/>
                </a:highlight>
              </a:rPr>
              <a:t>Several different systems of tactile reading can be seen as forerunners to the method Louis Braille developed, but these systems were all developed based on the sighted system.</a:t>
            </a:r>
            <a:r>
              <a:rPr lang="en-GB" sz="1400"/>
              <a:t> The Royal Institute for Blind Youth in Paris taught the students to read embossed roman letters, a method created by the school’s founder, Valentin Hauy (Jimenez et al., 2009). Reading this way proved to be a rather arduous task, as the letters were difficult to distinguish by touch. </a:t>
            </a: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5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Identify the thesis statement</a:t>
            </a:r>
            <a:endParaRPr/>
          </a:p>
        </p:txBody>
      </p:sp>
      <p:sp>
        <p:nvSpPr>
          <p:cNvPr id="263" name="Google Shape;263;p53"/>
          <p:cNvSpPr txBox="1"/>
          <p:nvPr>
            <p:ph idx="1" type="body"/>
          </p:nvPr>
        </p:nvSpPr>
        <p:spPr>
          <a:xfrm>
            <a:off x="1157575" y="1330225"/>
            <a:ext cx="6927600" cy="675600"/>
          </a:xfrm>
          <a:prstGeom prst="rect">
            <a:avLst/>
          </a:prstGeom>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spcBef>
                <a:spcPts val="0"/>
              </a:spcBef>
              <a:spcAft>
                <a:spcPts val="1600"/>
              </a:spcAft>
              <a:buNone/>
            </a:pPr>
            <a:r>
              <a:rPr lang="en-GB" sz="1400"/>
              <a:t>Published in 1814, </a:t>
            </a:r>
            <a:r>
              <a:rPr i="1" lang="en-GB" sz="1400"/>
              <a:t>Mansfield Park </a:t>
            </a:r>
            <a:r>
              <a:rPr lang="en-GB" sz="1400"/>
              <a:t>was Austen’s third novel, and it has had a mixed reception among critics.</a:t>
            </a:r>
            <a:endParaRPr sz="1400"/>
          </a:p>
        </p:txBody>
      </p:sp>
      <p:sp>
        <p:nvSpPr>
          <p:cNvPr id="264" name="Google Shape;264;p53"/>
          <p:cNvSpPr txBox="1"/>
          <p:nvPr>
            <p:ph idx="1" type="body"/>
          </p:nvPr>
        </p:nvSpPr>
        <p:spPr>
          <a:xfrm>
            <a:off x="1157575" y="2327175"/>
            <a:ext cx="6927600" cy="676800"/>
          </a:xfrm>
          <a:prstGeom prst="rect">
            <a:avLst/>
          </a:prstGeom>
          <a:ln cap="flat" cmpd="sng" w="9525">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spcBef>
                <a:spcPts val="0"/>
              </a:spcBef>
              <a:spcAft>
                <a:spcPts val="0"/>
              </a:spcAft>
              <a:buNone/>
            </a:pPr>
            <a:r>
              <a:rPr i="1" lang="en-GB" sz="1400"/>
              <a:t>Mansfield Park </a:t>
            </a:r>
            <a:r>
              <a:rPr lang="en-GB" sz="1400"/>
              <a:t>has been described as the “most eccentric” of Austen’s novels (Halperin, 1975, p. 6).</a:t>
            </a:r>
            <a:endParaRPr sz="1400"/>
          </a:p>
          <a:p>
            <a:pPr indent="0" lvl="0" marL="179999" marR="179999" rtl="0" algn="l">
              <a:spcBef>
                <a:spcPts val="1600"/>
              </a:spcBef>
              <a:spcAft>
                <a:spcPts val="1600"/>
              </a:spcAft>
              <a:buNone/>
            </a:pPr>
            <a:r>
              <a:t/>
            </a:r>
            <a:endParaRPr/>
          </a:p>
        </p:txBody>
      </p:sp>
      <p:sp>
        <p:nvSpPr>
          <p:cNvPr id="265" name="Google Shape;265;p53"/>
          <p:cNvSpPr txBox="1"/>
          <p:nvPr>
            <p:ph idx="1" type="body"/>
          </p:nvPr>
        </p:nvSpPr>
        <p:spPr>
          <a:xfrm>
            <a:off x="1157575" y="3324125"/>
            <a:ext cx="6927600" cy="958500"/>
          </a:xfrm>
          <a:prstGeom prst="rect">
            <a:avLst/>
          </a:prstGeom>
          <a:ln cap="flat" cmpd="sng" w="9525">
            <a:solidFill>
              <a:srgbClr val="8E7CC3"/>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spcBef>
                <a:spcPts val="0"/>
              </a:spcBef>
              <a:spcAft>
                <a:spcPts val="0"/>
              </a:spcAft>
              <a:buNone/>
            </a:pPr>
            <a:r>
              <a:rPr lang="en-GB" sz="1400"/>
              <a:t>Theatrical performance plays an essential role in the moral drama of </a:t>
            </a:r>
            <a:r>
              <a:rPr i="1" lang="en-GB" sz="1400"/>
              <a:t>Mansfield Park</a:t>
            </a:r>
            <a:r>
              <a:rPr lang="en-GB" sz="1400"/>
              <a:t>. Austen reveals and tests the values of her characters through their attitudes towards theater.</a:t>
            </a:r>
            <a:endParaRPr sz="1400"/>
          </a:p>
          <a:p>
            <a:pPr indent="0" lvl="0" marL="457200" rtl="0" algn="l">
              <a:spcBef>
                <a:spcPts val="1600"/>
              </a:spcBef>
              <a:spcAft>
                <a:spcPts val="0"/>
              </a:spcAft>
              <a:buNone/>
            </a:pPr>
            <a:r>
              <a:t/>
            </a:r>
            <a:endParaRPr i="1">
              <a:highlight>
                <a:srgbClr val="FFF2CC"/>
              </a:highlight>
            </a:endParaRPr>
          </a:p>
          <a:p>
            <a:pPr indent="0" lvl="0" marL="179999" marR="179999" rtl="0" algn="l">
              <a:spcBef>
                <a:spcPts val="16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5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Identify the thesis statement</a:t>
            </a:r>
            <a:endParaRPr/>
          </a:p>
        </p:txBody>
      </p:sp>
      <p:sp>
        <p:nvSpPr>
          <p:cNvPr id="271" name="Google Shape;271;p54"/>
          <p:cNvSpPr txBox="1"/>
          <p:nvPr>
            <p:ph idx="1" type="body"/>
          </p:nvPr>
        </p:nvSpPr>
        <p:spPr>
          <a:xfrm>
            <a:off x="1157575" y="1330225"/>
            <a:ext cx="6927600" cy="675600"/>
          </a:xfrm>
          <a:prstGeom prst="rect">
            <a:avLst/>
          </a:prstGeom>
          <a:ln cap="flat" cmpd="sng" w="952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spcBef>
                <a:spcPts val="0"/>
              </a:spcBef>
              <a:spcAft>
                <a:spcPts val="1600"/>
              </a:spcAft>
              <a:buNone/>
            </a:pPr>
            <a:r>
              <a:rPr lang="en-GB" sz="1400"/>
              <a:t>Published in 1814, </a:t>
            </a:r>
            <a:r>
              <a:rPr i="1" lang="en-GB" sz="1400"/>
              <a:t>Mansfield Park </a:t>
            </a:r>
            <a:r>
              <a:rPr lang="en-GB" sz="1400"/>
              <a:t>was Austen’s third novel, and it has had a mixed reception among critics.</a:t>
            </a:r>
            <a:endParaRPr sz="1400"/>
          </a:p>
        </p:txBody>
      </p:sp>
      <p:sp>
        <p:nvSpPr>
          <p:cNvPr id="272" name="Google Shape;272;p54"/>
          <p:cNvSpPr txBox="1"/>
          <p:nvPr>
            <p:ph idx="1" type="body"/>
          </p:nvPr>
        </p:nvSpPr>
        <p:spPr>
          <a:xfrm>
            <a:off x="1157575" y="2327175"/>
            <a:ext cx="6927600" cy="676800"/>
          </a:xfrm>
          <a:prstGeom prst="rect">
            <a:avLst/>
          </a:prstGeom>
          <a:ln cap="flat" cmpd="sng" w="952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spcBef>
                <a:spcPts val="0"/>
              </a:spcBef>
              <a:spcAft>
                <a:spcPts val="0"/>
              </a:spcAft>
              <a:buNone/>
            </a:pPr>
            <a:r>
              <a:rPr i="1" lang="en-GB" sz="1400"/>
              <a:t>Mansfield Park </a:t>
            </a:r>
            <a:r>
              <a:rPr lang="en-GB" sz="1400"/>
              <a:t>has been described as the “most eccentric” of Austen’s novels (Halperin, 1975, p. 6).</a:t>
            </a:r>
            <a:endParaRPr sz="1400"/>
          </a:p>
          <a:p>
            <a:pPr indent="0" lvl="0" marL="179999" marR="179999" rtl="0" algn="l">
              <a:spcBef>
                <a:spcPts val="1600"/>
              </a:spcBef>
              <a:spcAft>
                <a:spcPts val="1600"/>
              </a:spcAft>
              <a:buNone/>
            </a:pPr>
            <a:r>
              <a:t/>
            </a:r>
            <a:endParaRPr/>
          </a:p>
        </p:txBody>
      </p:sp>
      <p:sp>
        <p:nvSpPr>
          <p:cNvPr id="273" name="Google Shape;273;p54"/>
          <p:cNvSpPr txBox="1"/>
          <p:nvPr>
            <p:ph idx="1" type="body"/>
          </p:nvPr>
        </p:nvSpPr>
        <p:spPr>
          <a:xfrm>
            <a:off x="1157575" y="3324125"/>
            <a:ext cx="6927600" cy="958500"/>
          </a:xfrm>
          <a:prstGeom prst="rect">
            <a:avLst/>
          </a:prstGeom>
          <a:ln cap="flat" cmpd="sng" w="9525">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spcBef>
                <a:spcPts val="0"/>
              </a:spcBef>
              <a:spcAft>
                <a:spcPts val="0"/>
              </a:spcAft>
              <a:buNone/>
            </a:pPr>
            <a:r>
              <a:rPr lang="en-GB" sz="1400">
                <a:highlight>
                  <a:srgbClr val="D9EAD3"/>
                </a:highlight>
              </a:rPr>
              <a:t>Theatrical performance plays an essential role in the moral drama of </a:t>
            </a:r>
            <a:r>
              <a:rPr i="1" lang="en-GB" sz="1400">
                <a:highlight>
                  <a:srgbClr val="D9EAD3"/>
                </a:highlight>
              </a:rPr>
              <a:t>Mansfield Park</a:t>
            </a:r>
            <a:r>
              <a:rPr lang="en-GB" sz="1400">
                <a:highlight>
                  <a:srgbClr val="D9EAD3"/>
                </a:highlight>
              </a:rPr>
              <a:t>. Austen reveals and tests the values of her characters through their attitudes towards theater.</a:t>
            </a:r>
            <a:endParaRPr sz="1400">
              <a:highlight>
                <a:srgbClr val="D9EAD3"/>
              </a:highlight>
            </a:endParaRPr>
          </a:p>
          <a:p>
            <a:pPr indent="0" lvl="0" marL="457200" rtl="0" algn="l">
              <a:spcBef>
                <a:spcPts val="1600"/>
              </a:spcBef>
              <a:spcAft>
                <a:spcPts val="0"/>
              </a:spcAft>
              <a:buNone/>
            </a:pPr>
            <a:r>
              <a:t/>
            </a:r>
            <a:endParaRPr i="1">
              <a:highlight>
                <a:srgbClr val="FFF2CC"/>
              </a:highlight>
            </a:endParaRPr>
          </a:p>
          <a:p>
            <a:pPr indent="0" lvl="0" marL="179999" marR="179999" rtl="0" algn="l">
              <a:spcBef>
                <a:spcPts val="1600"/>
              </a:spcBef>
              <a:spcAft>
                <a:spcPts val="1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55"/>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Recommended</a:t>
            </a:r>
            <a:br>
              <a:rPr lang="en-GB"/>
            </a:br>
            <a:r>
              <a:rPr lang="en-GB"/>
              <a:t> resources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56"/>
          <p:cNvSpPr txBox="1"/>
          <p:nvPr>
            <p:ph type="title"/>
          </p:nvPr>
        </p:nvSpPr>
        <p:spPr>
          <a:xfrm>
            <a:off x="972000" y="5502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Free Scribbr resources</a:t>
            </a:r>
            <a:endParaRPr/>
          </a:p>
        </p:txBody>
      </p:sp>
      <p:sp>
        <p:nvSpPr>
          <p:cNvPr id="284" name="Google Shape;284;p56"/>
          <p:cNvSpPr txBox="1"/>
          <p:nvPr>
            <p:ph idx="1" type="body"/>
          </p:nvPr>
        </p:nvSpPr>
        <p:spPr>
          <a:xfrm>
            <a:off x="934075" y="1814775"/>
            <a:ext cx="4139400" cy="1407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Knowledge Base</a:t>
            </a:r>
            <a:r>
              <a:rPr lang="en-GB"/>
              <a:t> (300+ articles)</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Citation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YouTube Channel</a:t>
            </a:r>
            <a:endParaRPr/>
          </a:p>
        </p:txBody>
      </p:sp>
      <p:pic>
        <p:nvPicPr>
          <p:cNvPr id="285" name="Google Shape;285;p56"/>
          <p:cNvPicPr preferRelativeResize="0"/>
          <p:nvPr/>
        </p:nvPicPr>
        <p:blipFill>
          <a:blip r:embed="rId6">
            <a:alphaModFix/>
          </a:blip>
          <a:stretch>
            <a:fillRect/>
          </a:stretch>
        </p:blipFill>
        <p:spPr>
          <a:xfrm>
            <a:off x="5611525" y="850525"/>
            <a:ext cx="2888215" cy="1616025"/>
          </a:xfrm>
          <a:prstGeom prst="rect">
            <a:avLst/>
          </a:prstGeom>
          <a:noFill/>
          <a:ln>
            <a:noFill/>
          </a:ln>
        </p:spPr>
      </p:pic>
      <p:pic>
        <p:nvPicPr>
          <p:cNvPr id="286" name="Google Shape;286;p56"/>
          <p:cNvPicPr preferRelativeResize="0"/>
          <p:nvPr/>
        </p:nvPicPr>
        <p:blipFill>
          <a:blip r:embed="rId7">
            <a:alphaModFix/>
          </a:blip>
          <a:stretch>
            <a:fillRect/>
          </a:stretch>
        </p:blipFill>
        <p:spPr>
          <a:xfrm>
            <a:off x="5611525" y="2884100"/>
            <a:ext cx="2888215" cy="1616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5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we’re Scribbr </a:t>
            </a:r>
            <a:r>
              <a:rPr lang="en-GB"/>
              <a:t>👋</a:t>
            </a:r>
            <a:endParaRPr/>
          </a:p>
        </p:txBody>
      </p:sp>
      <p:sp>
        <p:nvSpPr>
          <p:cNvPr id="292" name="Google Shape;292;p57"/>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We are a team of 60 people in Amsterdam, and we partner with more than 500 freelance editors across the globe to help students graduate and become better academic writers.</a:t>
            </a:r>
            <a:r>
              <a:rPr b="1" lang="en-GB" sz="1400"/>
              <a:t> </a:t>
            </a:r>
            <a:endParaRPr b="1" sz="1400"/>
          </a:p>
          <a:p>
            <a:pPr indent="0" lvl="0" marL="0" rtl="0" algn="l">
              <a:spcBef>
                <a:spcPts val="1600"/>
              </a:spcBef>
              <a:spcAft>
                <a:spcPts val="1600"/>
              </a:spcAft>
              <a:buNone/>
            </a:pPr>
            <a:r>
              <a:rPr lang="en-GB" sz="1400"/>
              <a:t>Every day, we work hard on our </a:t>
            </a:r>
            <a:r>
              <a:rPr lang="en-GB" sz="1400" u="sng">
                <a:solidFill>
                  <a:schemeClr val="hlink"/>
                </a:solidFill>
                <a:hlinkClick r:id="rId3"/>
              </a:rPr>
              <a:t>Proofreading &amp; Editing service</a:t>
            </a:r>
            <a:r>
              <a:rPr lang="en-GB" sz="1400"/>
              <a:t>, </a:t>
            </a:r>
            <a:r>
              <a:rPr lang="en-GB" sz="1400" u="sng">
                <a:solidFill>
                  <a:schemeClr val="hlink"/>
                </a:solidFill>
                <a:hlinkClick r:id="rId4"/>
              </a:rPr>
              <a:t>Plagiarism Checker</a:t>
            </a:r>
            <a:r>
              <a:rPr lang="en-GB" sz="1400"/>
              <a:t>, </a:t>
            </a:r>
            <a:r>
              <a:rPr lang="en-GB" sz="1400" u="sng">
                <a:solidFill>
                  <a:schemeClr val="hlink"/>
                </a:solidFill>
                <a:hlinkClick r:id="rId5"/>
              </a:rPr>
              <a:t>Citation Generator</a:t>
            </a:r>
            <a:r>
              <a:rPr lang="en-GB" sz="1400"/>
              <a:t>,</a:t>
            </a:r>
            <a:r>
              <a:rPr lang="en-GB"/>
              <a:t> </a:t>
            </a:r>
            <a:r>
              <a:rPr lang="en-GB" sz="1400" u="sng">
                <a:solidFill>
                  <a:schemeClr val="hlink"/>
                </a:solidFill>
                <a:hlinkClick r:id="rId6"/>
              </a:rPr>
              <a:t>Knowledge Base</a:t>
            </a:r>
            <a:r>
              <a:rPr lang="en-GB" sz="1400"/>
              <a:t> and educational </a:t>
            </a:r>
            <a:r>
              <a:rPr lang="en-GB" sz="1400" u="sng">
                <a:solidFill>
                  <a:schemeClr val="hlink"/>
                </a:solidFill>
                <a:hlinkClick r:id="rId7"/>
              </a:rPr>
              <a:t>YouTube channe</a:t>
            </a:r>
            <a:r>
              <a:rPr lang="en-GB" sz="1400" u="sng">
                <a:solidFill>
                  <a:schemeClr val="hlink"/>
                </a:solidFill>
                <a:hlinkClick r:id="rId8"/>
              </a:rPr>
              <a:t>l</a:t>
            </a:r>
            <a:r>
              <a:rPr lang="en-GB" sz="1400"/>
              <a:t>.</a:t>
            </a:r>
            <a:endParaRPr b="1" sz="1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Guidelines for using this presentation</a:t>
            </a:r>
            <a:endParaRPr/>
          </a:p>
        </p:txBody>
      </p:sp>
      <p:sp>
        <p:nvSpPr>
          <p:cNvPr id="298" name="Google Shape;298;p58"/>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This presentation can be freely used and modified for educational purposes. You may:</a:t>
            </a:r>
            <a:endParaRPr sz="1400"/>
          </a:p>
          <a:p>
            <a:pPr indent="-317500" lvl="0" marL="457200" rtl="0" algn="l">
              <a:spcBef>
                <a:spcPts val="1600"/>
              </a:spcBef>
              <a:spcAft>
                <a:spcPts val="0"/>
              </a:spcAft>
              <a:buClr>
                <a:schemeClr val="accent2"/>
              </a:buClr>
              <a:buSzPts val="1400"/>
              <a:buChar char="✓"/>
            </a:pPr>
            <a:r>
              <a:rPr lang="en-GB" sz="1400"/>
              <a:t>Display this presentation in a classroom environment</a:t>
            </a:r>
            <a:endParaRPr sz="1400"/>
          </a:p>
          <a:p>
            <a:pPr indent="-317500" lvl="0" marL="457200" rtl="0" algn="l">
              <a:spcBef>
                <a:spcPts val="0"/>
              </a:spcBef>
              <a:spcAft>
                <a:spcPts val="0"/>
              </a:spcAft>
              <a:buClr>
                <a:schemeClr val="accent2"/>
              </a:buClr>
              <a:buSzPts val="1400"/>
              <a:buChar char="✓"/>
            </a:pPr>
            <a:r>
              <a:rPr lang="en-GB" sz="1400"/>
              <a:t>Modify or delete slides</a:t>
            </a:r>
            <a:endParaRPr sz="1400"/>
          </a:p>
          <a:p>
            <a:pPr indent="-317500" lvl="0" marL="457200" rtl="0" algn="l">
              <a:spcBef>
                <a:spcPts val="0"/>
              </a:spcBef>
              <a:spcAft>
                <a:spcPts val="0"/>
              </a:spcAft>
              <a:buClr>
                <a:schemeClr val="accent2"/>
              </a:buClr>
              <a:buSzPts val="1400"/>
              <a:buChar char="✓"/>
            </a:pPr>
            <a:r>
              <a:rPr lang="en-GB" sz="1400"/>
              <a:t>Distribute this presentation in print or in private student environments (e.g. Moodle, BlackBoard, Google Classroom)</a:t>
            </a:r>
            <a:endParaRPr sz="1400"/>
          </a:p>
          <a:p>
            <a:pPr indent="0" lvl="0" marL="0" rtl="0" algn="l">
              <a:spcBef>
                <a:spcPts val="1600"/>
              </a:spcBef>
              <a:spcAft>
                <a:spcPts val="0"/>
              </a:spcAft>
              <a:buNone/>
            </a:pPr>
            <a:r>
              <a:rPr lang="en-GB" sz="1400"/>
              <a:t>Please do give credit to Scribbr for creating this resource. </a:t>
            </a:r>
            <a:endParaRPr sz="1400"/>
          </a:p>
          <a:p>
            <a:pPr indent="0" lvl="0" marL="0" rtl="0" algn="l">
              <a:spcBef>
                <a:spcPts val="1600"/>
              </a:spcBef>
              <a:spcAft>
                <a:spcPts val="1600"/>
              </a:spcAft>
              <a:buNone/>
            </a:pPr>
            <a:r>
              <a:rPr lang="en-GB" sz="1400"/>
              <a:t>Questions or feedback? Email shona@scribbr.com</a:t>
            </a:r>
            <a:r>
              <a:rPr lang="en-GB" sz="1400"/>
              <a:t> and we’ll be in touch!</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stages of the writing process</a:t>
            </a:r>
            <a:endParaRPr/>
          </a:p>
        </p:txBody>
      </p:sp>
      <p:sp>
        <p:nvSpPr>
          <p:cNvPr id="91" name="Google Shape;91;p26"/>
          <p:cNvSpPr txBox="1"/>
          <p:nvPr>
            <p:ph idx="1" type="body"/>
          </p:nvPr>
        </p:nvSpPr>
        <p:spPr>
          <a:xfrm>
            <a:off x="934075" y="1786300"/>
            <a:ext cx="7200000" cy="27825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SzPts val="2200"/>
              <a:buAutoNum type="arabicPeriod"/>
            </a:pPr>
            <a:r>
              <a:rPr lang="en-GB" sz="2200"/>
              <a:t>Preparation</a:t>
            </a:r>
            <a:endParaRPr sz="2200"/>
          </a:p>
          <a:p>
            <a:pPr indent="-368300" lvl="0" marL="457200" rtl="0" algn="l">
              <a:lnSpc>
                <a:spcPct val="150000"/>
              </a:lnSpc>
              <a:spcBef>
                <a:spcPts val="0"/>
              </a:spcBef>
              <a:spcAft>
                <a:spcPts val="0"/>
              </a:spcAft>
              <a:buSzPts val="2200"/>
              <a:buAutoNum type="arabicPeriod"/>
            </a:pPr>
            <a:r>
              <a:rPr lang="en-GB" sz="2200"/>
              <a:t>Writing</a:t>
            </a:r>
            <a:endParaRPr sz="2200"/>
          </a:p>
          <a:p>
            <a:pPr indent="-368300" lvl="0" marL="457200" rtl="0" algn="l">
              <a:lnSpc>
                <a:spcPct val="150000"/>
              </a:lnSpc>
              <a:spcBef>
                <a:spcPts val="0"/>
              </a:spcBef>
              <a:spcAft>
                <a:spcPts val="0"/>
              </a:spcAft>
              <a:buSzPts val="2200"/>
              <a:buAutoNum type="arabicPeriod"/>
            </a:pPr>
            <a:r>
              <a:rPr lang="en-GB" sz="2200"/>
              <a:t>Revision</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preparation stage</a:t>
            </a:r>
            <a:endParaRPr/>
          </a:p>
        </p:txBody>
      </p:sp>
      <p:sp>
        <p:nvSpPr>
          <p:cNvPr id="97" name="Google Shape;97;p27"/>
          <p:cNvSpPr txBox="1"/>
          <p:nvPr>
            <p:ph idx="1" type="body"/>
          </p:nvPr>
        </p:nvSpPr>
        <p:spPr>
          <a:xfrm>
            <a:off x="934075" y="1685375"/>
            <a:ext cx="7200000" cy="2883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Understand the assignment</a:t>
            </a:r>
            <a:endParaRPr/>
          </a:p>
          <a:p>
            <a:pPr indent="-342900" lvl="0" marL="457200" rtl="0" algn="l">
              <a:lnSpc>
                <a:spcPct val="150000"/>
              </a:lnSpc>
              <a:spcBef>
                <a:spcPts val="0"/>
              </a:spcBef>
              <a:spcAft>
                <a:spcPts val="0"/>
              </a:spcAft>
              <a:buSzPts val="1800"/>
              <a:buChar char="●"/>
            </a:pPr>
            <a:r>
              <a:rPr lang="en-GB"/>
              <a:t>Choose a topic or question</a:t>
            </a:r>
            <a:endParaRPr/>
          </a:p>
          <a:p>
            <a:pPr indent="-342900" lvl="0" marL="457200" rtl="0" algn="l">
              <a:lnSpc>
                <a:spcPct val="150000"/>
              </a:lnSpc>
              <a:spcBef>
                <a:spcPts val="0"/>
              </a:spcBef>
              <a:spcAft>
                <a:spcPts val="0"/>
              </a:spcAft>
              <a:buSzPts val="1800"/>
              <a:buChar char="●"/>
            </a:pPr>
            <a:r>
              <a:rPr lang="en-GB"/>
              <a:t>Read relevant sources</a:t>
            </a:r>
            <a:endParaRPr/>
          </a:p>
          <a:p>
            <a:pPr indent="-342900" lvl="0" marL="457200" rtl="0" algn="l">
              <a:lnSpc>
                <a:spcPct val="150000"/>
              </a:lnSpc>
              <a:spcBef>
                <a:spcPts val="0"/>
              </a:spcBef>
              <a:spcAft>
                <a:spcPts val="0"/>
              </a:spcAft>
              <a:buSzPts val="1800"/>
              <a:buChar char="●"/>
            </a:pPr>
            <a:r>
              <a:rPr lang="en-GB"/>
              <a:t>Come up with a thesis statement</a:t>
            </a:r>
            <a:endParaRPr/>
          </a:p>
          <a:p>
            <a:pPr indent="-342900" lvl="0" marL="457200" rtl="0" algn="l">
              <a:lnSpc>
                <a:spcPct val="150000"/>
              </a:lnSpc>
              <a:spcBef>
                <a:spcPts val="0"/>
              </a:spcBef>
              <a:spcAft>
                <a:spcPts val="0"/>
              </a:spcAft>
              <a:buSzPts val="1800"/>
              <a:buChar char="●"/>
            </a:pPr>
            <a:r>
              <a:rPr lang="en-GB"/>
              <a:t>Outline your structure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8"/>
          <p:cNvSpPr txBox="1"/>
          <p:nvPr>
            <p:ph type="ctrTitle"/>
          </p:nvPr>
        </p:nvSpPr>
        <p:spPr>
          <a:xfrm>
            <a:off x="972000" y="2065050"/>
            <a:ext cx="72000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Writing an introduction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Goals of an introduction</a:t>
            </a:r>
            <a:endParaRPr/>
          </a:p>
        </p:txBody>
      </p:sp>
      <p:sp>
        <p:nvSpPr>
          <p:cNvPr id="108" name="Google Shape;108;p29"/>
          <p:cNvSpPr txBox="1"/>
          <p:nvPr>
            <p:ph idx="1" type="body"/>
          </p:nvPr>
        </p:nvSpPr>
        <p:spPr>
          <a:xfrm>
            <a:off x="934075" y="1776850"/>
            <a:ext cx="7200000" cy="2792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Hook your reader</a:t>
            </a:r>
            <a:endParaRPr/>
          </a:p>
          <a:p>
            <a:pPr indent="-342900" lvl="0" marL="457200" rtl="0" algn="l">
              <a:lnSpc>
                <a:spcPct val="150000"/>
              </a:lnSpc>
              <a:spcBef>
                <a:spcPts val="0"/>
              </a:spcBef>
              <a:spcAft>
                <a:spcPts val="0"/>
              </a:spcAft>
              <a:buSzPts val="1800"/>
              <a:buAutoNum type="arabicPeriod"/>
            </a:pPr>
            <a:r>
              <a:rPr lang="en-GB"/>
              <a:t>Provide background and context</a:t>
            </a:r>
            <a:endParaRPr/>
          </a:p>
          <a:p>
            <a:pPr indent="-342900" lvl="0" marL="457200" rtl="0" algn="l">
              <a:lnSpc>
                <a:spcPct val="150000"/>
              </a:lnSpc>
              <a:spcBef>
                <a:spcPts val="0"/>
              </a:spcBef>
              <a:spcAft>
                <a:spcPts val="0"/>
              </a:spcAft>
              <a:buSzPts val="1800"/>
              <a:buAutoNum type="arabicPeriod"/>
            </a:pPr>
            <a:r>
              <a:rPr lang="en-GB"/>
              <a:t>Formulate your thesis statement</a:t>
            </a:r>
            <a:endParaRPr/>
          </a:p>
          <a:p>
            <a:pPr indent="-342900" lvl="0" marL="457200" rtl="0" algn="l">
              <a:lnSpc>
                <a:spcPct val="150000"/>
              </a:lnSpc>
              <a:spcBef>
                <a:spcPts val="0"/>
              </a:spcBef>
              <a:spcAft>
                <a:spcPts val="0"/>
              </a:spcAft>
              <a:buSzPts val="1800"/>
              <a:buAutoNum type="arabicPeriod"/>
            </a:pPr>
            <a:r>
              <a:rPr lang="en-GB"/>
              <a:t>Provide an overview of the essay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Hook your reader</a:t>
            </a:r>
            <a:endParaRPr/>
          </a:p>
        </p:txBody>
      </p:sp>
      <p:sp>
        <p:nvSpPr>
          <p:cNvPr id="114" name="Google Shape;114;p30"/>
          <p:cNvSpPr txBox="1"/>
          <p:nvPr>
            <p:ph idx="1" type="body"/>
          </p:nvPr>
        </p:nvSpPr>
        <p:spPr>
          <a:xfrm>
            <a:off x="934075" y="1835300"/>
            <a:ext cx="7200000" cy="535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a:t>Pique the reader’s interest with a strong opening statement:</a:t>
            </a:r>
            <a:endParaRPr i="1"/>
          </a:p>
        </p:txBody>
      </p:sp>
      <p:sp>
        <p:nvSpPr>
          <p:cNvPr id="115" name="Google Shape;115;p30"/>
          <p:cNvSpPr txBox="1"/>
          <p:nvPr/>
        </p:nvSpPr>
        <p:spPr>
          <a:xfrm>
            <a:off x="956700" y="2626125"/>
            <a:ext cx="7230600" cy="421800"/>
          </a:xfrm>
          <a:prstGeom prst="rect">
            <a:avLst/>
          </a:prstGeom>
          <a:no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1600"/>
              </a:spcAft>
              <a:buNone/>
            </a:pPr>
            <a:r>
              <a:rPr lang="en-GB">
                <a:solidFill>
                  <a:srgbClr val="1B2B68"/>
                </a:solidFill>
                <a:latin typeface="Open Sans"/>
                <a:ea typeface="Open Sans"/>
                <a:cs typeface="Open Sans"/>
                <a:sym typeface="Open Sans"/>
              </a:rPr>
              <a:t>The invention of Braille marked a major turning point in the history of disability.</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Provide background and context</a:t>
            </a:r>
            <a:endParaRPr/>
          </a:p>
        </p:txBody>
      </p:sp>
      <p:sp>
        <p:nvSpPr>
          <p:cNvPr id="121" name="Google Shape;121;p31"/>
          <p:cNvSpPr txBox="1"/>
          <p:nvPr>
            <p:ph idx="1" type="body"/>
          </p:nvPr>
        </p:nvSpPr>
        <p:spPr>
          <a:xfrm>
            <a:off x="934075" y="1152475"/>
            <a:ext cx="7200000" cy="81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a:t>Expand on your opening statement with the most relevant contextual information:</a:t>
            </a:r>
            <a:endParaRPr i="1"/>
          </a:p>
        </p:txBody>
      </p:sp>
      <p:sp>
        <p:nvSpPr>
          <p:cNvPr id="122" name="Google Shape;122;p31"/>
          <p:cNvSpPr txBox="1"/>
          <p:nvPr/>
        </p:nvSpPr>
        <p:spPr>
          <a:xfrm>
            <a:off x="1116900" y="2289500"/>
            <a:ext cx="6910200" cy="1464000"/>
          </a:xfrm>
          <a:prstGeom prst="rect">
            <a:avLst/>
          </a:prstGeom>
          <a:solidFill>
            <a:srgbClr val="F3F3F3"/>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179999" marR="179999" rtl="0" algn="l">
              <a:lnSpc>
                <a:spcPct val="115000"/>
              </a:lnSpc>
              <a:spcBef>
                <a:spcPts val="0"/>
              </a:spcBef>
              <a:spcAft>
                <a:spcPts val="1600"/>
              </a:spcAft>
              <a:buNone/>
            </a:pPr>
            <a:r>
              <a:rPr lang="en-GB">
                <a:solidFill>
                  <a:srgbClr val="1B2B68"/>
                </a:solidFill>
                <a:latin typeface="Open Sans"/>
                <a:ea typeface="Open Sans"/>
                <a:cs typeface="Open Sans"/>
                <a:sym typeface="Open Sans"/>
              </a:rPr>
              <a:t>The writing system of raised dots, widely used by blind and visually impaired people, was developed by Louis Braille in nineteenth-century France. Although it initially met with resistance from sighted people, Braille eventually became central to blind people’s education and autonomy, giving them unprecedented access to cultural activities and social participation.</a:t>
            </a:r>
            <a:endParaRPr>
              <a:solidFill>
                <a:srgbClr val="1B2B68"/>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