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Work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D28109-F066-4061-899B-4330F054F7EC}">
  <a:tblStyle styleId="{D4D28109-F066-4061-899B-4330F054F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0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category/apa-styl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in-text-cit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apa-reference-pag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JmVZP2309P4&amp;ab_channel=Scribbr" TargetMode="External"/><Relationship Id="rId4" Type="http://schemas.openxmlformats.org/officeDocument/2006/relationships/hyperlink" Target="https://www.scribbr.com/apa-style/ordering-references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reference-entry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category/apa-styl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zeSIXD6y3WQ" TargetMode="External"/><Relationship Id="rId4" Type="http://schemas.openxmlformats.org/officeDocument/2006/relationships/hyperlink" Target="https://www.scribbr.com/apa-style/apa-seventh-edition-changes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examples/apa-book-cit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ribbr.com/apa-examples/cite-a-website/" TargetMode="External"/><Relationship Id="rId4" Type="http://schemas.openxmlformats.org/officeDocument/2006/relationships/hyperlink" Target="https://www.scribbr.com/apa-examples/apa-journal-citation/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citation-generator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forma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document/d/11qrDM2vYfoDsuIMLTfueB-T0UHZc7gbdMr2YzOdJ3-g/copy" TargetMode="External"/><Relationship Id="rId4" Type="http://schemas.openxmlformats.org/officeDocument/2006/relationships/hyperlink" Target="https://cdn.scribbr.com/wp-content/uploads/2020/11/APA-7th-edition-template-student-version.doc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apa-running-hea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apa-heading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apa-title-pag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apa-style/tables-and-figur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lecture slides are based on Scribbr’s “APA citation guidelines” article, which can be found here: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https://www.scribbr.com/category/apa-style/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to edit this presentation: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Click on ‘File’ in the top-left corner.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Click on ‘Make a copy’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Select ‘Entire presentation’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Save the presentation in your personal Google Drive.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You can now edit the copy of this presentation!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6f372920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6f372920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standard features of an in-text citation are the author’s last name and the year of publication—they’re sometimes referred to as “author–date citations.”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They also feature a page number when you’re citing a specific part of a text.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video explains the basic format.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“In-text citation”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https://www.scribbr.com/apa-style/in-text-citation/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6f372920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6f372920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Let’s take a closer look at those two forms of in-text citation.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Parenthetical citations enclose the whole citation within parentheses, while narrative citations treat the author’s name as part of your sentence.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Both are equally valid choices; you might want to use narrative citations when it’s important to emphasize whose research you’re engaging with, and parenthetical citations when you’re citing a variety of sources in quick succession.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Note the punctuation: Commas separate the different elements within the parentheses, and the period comes after the citation at the end of a sentence.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6f372920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6f372920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What about when a source has more than one author? It depends how many there are.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a source has two authors, list both, separated by an ampersand in a parenthetical citation or the word “and” in a narrative citation.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a source has three or more authors, only the first author is named, followed by the term “et al.” This is Latin for “and others.”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b72bfd4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b72bfd4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 many cases, especially with online sources, certain information usually included in an in-text citation might be missing. APA provides guidelines for working around this.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no author is listed for a source, the usual solution is to list the organization responsible as the author.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that’s not possible, you can use the title of the source in the citation instead.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the publication year is unclear or the source is continually updated, you can replace the year with “n.d.” (no date).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page numbers are unavailable (for example, on a webpage), you can use whatever locators are available, such as paragraph numbers, section headings, or timestamps in a video.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f372920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6f372920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Finally, if you want to cite several sources in one place—for example, if a specific finding has been replicated by various studies—you can combine them in a single parenthesis.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Use semicolons to separate the sources, and list them in alphabetical order.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df3209e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df3209e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it seems like in-text citations don’t give very much information, that’s because full source information is saved for the reference list.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reader wants to consult one of your sources, they can use the in-text citation to look up details of the source in your reference list.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b72bfd4a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b72bfd4a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b="1"/>
              <a:t>Audience question: </a:t>
            </a:r>
            <a:r>
              <a:rPr lang="en-GB"/>
              <a:t>Look at the sources listed here. Which of them do you think would be included in your reference list, and which ones wouldn’t be?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b72bfd4a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b72bfd4a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Your reference list includes all sources you cited in your paper and which your reader can access for themselves.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So in our case, a web page, book, or journal article are all sources the reader will be able to consult themselves after seeing them in your references.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However, some of the information you include won’t be something the reader can look up.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An email you received is only accessible to you, and an interview you conducted can’t be referenced unless it was already published elsewhere.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Background reading you didn’t cite in the paper isn’t included in the reference list: you only include sources you actually referred to in the text.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 Facebook status or lecture slides may or may not be accessible to your reader. For example, a status from a public page would be referenced, but one from a private profile would not.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And lecture slides publicly available online can be referenced, while those you only saw in class cannot.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079327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079327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reference page appears at the end of the paper,after the main text but before any appendices.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 can see an example of a reference page in this image. The heading “References” appears at the top, centered and in bold.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Each entry has what’s called a “hanging indent,” which means that the second and subsequent lines are indented. This allows the reader to easily see where a new entry begins.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Entries are alphabetized by authors’ last names, which appear at the start of each entry.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specific format of a reference list entry varies by source type, but there are a few elements that are always included.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b="1"/>
              <a:t>Audience question: </a:t>
            </a:r>
            <a:r>
              <a:rPr lang="en-GB"/>
              <a:t>What do you think are the four basic components of a reference entry—the standard pieces of information included for all sources?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“Format of reference page”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https://www.scribbr.com/apa-style/apa-reference-page/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“Alphabetization” article: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https://www.scribbr.com/apa-style/ordering-references/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“Formatting the APA reference page” video: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https://www.youtube.com/watch?v=JmVZP2309P4&amp;ab_channel=Scribbr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b72bfd4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b72bfd4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four components of a reference entry are the author, publication date, title, and source—listed in that order.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precise information included differs depending on the source type (e.g. book vs. journal article), but these basic components are always included when available.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Let’s go through each of the components in turn.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“Reference entry” article: </a:t>
            </a:r>
            <a:r>
              <a:rPr lang="en-GB" u="sng">
                <a:solidFill>
                  <a:srgbClr val="1F80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https://www.scribbr.com/apa-style/reference-entry/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6f372920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6f372920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First, let’s introduce the basics: APA stands for “American Psychological Association,” the organization responsible for the </a:t>
            </a:r>
            <a:r>
              <a:rPr lang="en-GB" i="1"/>
              <a:t>APA Publication Manual</a:t>
            </a:r>
            <a:r>
              <a:rPr lang="en-GB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7th edition of the manual was published in 2019, and is widely used as a style guide for academic writing, mainly in the social sciences.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guide covers a variety of different topics, including language choices, punctuation, formatting, and citing sources.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presentation first looks at the general guidelines for formatting an APA paper, and then covers the specifics of citation and referencing.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“APA Style”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https://www.scribbr.com/category/apa-style/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“7th edition changes” article: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https://www.scribbr.com/apa-style/apa-seventh-edition-changes/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“7th edition changes” video: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https://www.youtube.com/watch?v=zeSIXD6y3WQ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b72bfd4a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b72bfd4a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author element of a reference is listed with the surname first, followed by the initials and ending with a period.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a source has multiple authors, up to 20 are listed in the reference, so in most cases you’ll list all of them.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Some sources don’t list a specific individual author; in this case, you can usually list a corporate author, i.e. the name of the organization responsible for the source.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Users on social media sites often have usernames in addition to their real names; these can be listed in square brackets.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Finally, in certain types of citation the author component might list someone in a different role, like the director for a film. This can be specified in parentheses.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b72bfd4a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b72bfd4a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date component always appears in parentheses, followed by a period.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level of detail varies depending on the source type. For most source types, you’ll just list the year.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For sources like newspapers or blogs that are more frequently published, the full date is included in your reference.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the publication date is unknown, replace this component with the abbreviation “n.d.”, standing for “no date.”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For online resources that are designed to be continually updated, you’ll use “n.d.” and add a retrieval date indicating the exact day when you accessed the source. This appears after the title in your reference.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f0814f56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f0814f56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Titles in APA Style are written in sentence case (meaning only the first word and any proper nouns are capitalized). They end with a period.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titles of sources that stand on their own, like a book or movie, are written in italics.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title of a source contained within a larger work, like an article in a journal or an essay in a collection, is written without italics.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 the case that a source you use doesn’t have a title, you can write a short description of it in square brackets in the title position.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f0814f56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f0814f56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source component specifies where the source can be found. This part varies a lot depending on what you’re citing.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 might list the source’s publisher, the website where it was found, its physical location, its page range within a larger work …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Only some of this information will apply in each case; for example, for a journal article (the final example here) you’ll include the name of the journal in italics, the volume and issue number, the page range of the article, and a DOI if available.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 DOI is a digital object identifier; it’s a very stable link to an online resource, often available for academic publications, which you should use if available.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d4517868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d4517868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These are some examples of reference entries with the four elements highlighted: author in green, date in blue, title in yellow, and source in orange.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examples shown are a book, journal article, and web page respectively.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As you can see, the source element in particular can vary in terms of complexity, but there’s a recognizable common structure to all types of reference.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It can still be tricky to know what to include in each case, but Scribbr offers clear formats and examples for all citing all kinds of source in APA Style.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 citation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https://www.scribbr.com/apa-examples/apa-book-citation/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Journal citation article: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https://www.scribbr.com/apa-examples/apa-journal-citation/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Website citation article: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https://www.scribbr.com/apa-examples/cite-a-website/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b72bfd4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b72bfd4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Scribbr also offers a free citation generator, allowing you to create in-text citations and compile your reference list easily.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 can search for a source by title, DOI or ISBN to have its details filled in automatically, or you can fill in the fields manually.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Your reference list is saved and alphabetized, and you can keep updating it until you’re done with your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Then simply download your reference list, and copy properly formatted in-text citations for each reference to insert into your text wherever they’re needed.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the citation generator: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https://www.scribbr.com/apa-citation-generator/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519f5dd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519f5dd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df3209e9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df3209e9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Scribbr provides high-quality articles and videos for free. Every month over 2 million students make use of these resources.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df3209e9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df3209e9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ef070d5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ef070d5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to edit this presentation: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Click on ‘File’ in the top-left corner.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Click on ‘Make a copy’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Select ‘Entire presentation’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Save the presentation in your personal Google Drive.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You can now edit the copy of this presentation!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f37292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f37292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First, let’s look at how to format your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Most of these rules apply to student papers, but note that there are some additional formatting guidelines if you’re preparing a manuscript for publication.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Scribbr offers free APA format templates in Word and Google Docs, with all the appropriate formatting already set up in the document.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“APA format”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https://www.scribbr.com/apa-style/format/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APA format template in Word: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https://cdn.scribbr.com/wp-content/uploads/2020/11/APA-7th-edition-template-student-version.docx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APA format template in Google Docs: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https://docs.google.com/document/d/11qrDM2vYfoDsuIMLTfueB-T0UHZc7gbdMr2YzOdJ3-g/copy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6f3729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6f3729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APA Style recommends using a simple, easily readable font such as 12 pt Times New Roman or 11 pt Arial or Calibri. Don’t make any fancy font choices!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Use double line spacing in your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Margins should be 1 inch (2.54 cm) wide. This is the default in Word and Google Docs, so you generally don’t have to change it.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Page numbers appear in the header at the top right of every page.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you’re submitting the paper for publication, also include a running head with the paper’s title (shortened if necessary) in all-caps.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“Running head”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https://www.scribbr.com/apa-style/apa-running-head/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d451786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d451786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video goes through how to quickly get that formatting set up in your document.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f372920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f372920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APA has specific guidelines for up to five levels of heading within your text.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 level 1 heading could be a chapter title, a level 2 heading a section within that chapter, a level 3 heading a subsection within that, and so 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As you can see, all headings are in title case (all major words capitalized) and in bold, but different levels vary in terms of alignment, italicization, and punctuation.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 APA, headings should not be labelled with numbers or letters.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Bear in mind that you may only use one or two levels of heading within a paper, or even none; you’ll rarely need all five. It’s also fine if some sections use more heading levels than others.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“Headings and subheadings”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https://www.scribbr.com/apa-style/apa-headings/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f372920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f372920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APA also provides guidelines for creating a title page for your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 a typical student paper, you should include the title, your name, your department and university, the course, your instructor, and the due date.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All this information is centered and written in the same font as the rest of the paper, about a third of the way down the title page.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title appears in bold, other information in plain text.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information contained on a professional title page is different—see the article below for examples and templates.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“Title page”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https://www.scribbr.com/apa-style/apa-title-page/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f372920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f372920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Finally, APA has a standard format for presenting any tables and figures in your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Give each table and figure a number, in the order they appear in the paper. Tables and figures are numbered separately.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Include the table or figure number and title above the image, and include any necessary explanatory notes below.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Tables and figures can be placed throughout the text wherever each one is first referred to, or they can be collected at the end, after the reference list.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“Tables and figures” article: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https://www.scribbr.com/apa-style/tables-and-figures/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f37292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f37292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Now for the part students often find tricky: citations and references.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Properly citing your sources is essential to avoid accusations of plagiarism in your work, and APA provides detailed guidelines for doing so.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b="1"/>
              <a:t>Audience question: </a:t>
            </a:r>
            <a:r>
              <a:rPr lang="en-GB"/>
              <a:t>Do you know what’s included in a standard in-text citation in APA Style?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 hasCustomPrompt="1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 hasCustomPrompt="1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2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, title and body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2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2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sz="2800" b="1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pp259Yvao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pastyle.apa.org/blog" TargetMode="External"/><Relationship Id="rId3" Type="http://schemas.openxmlformats.org/officeDocument/2006/relationships/hyperlink" Target="https://www.scribbr.com/apa-citation-generator/" TargetMode="External"/><Relationship Id="rId7" Type="http://schemas.openxmlformats.org/officeDocument/2006/relationships/hyperlink" Target="https://apastyle.apa.org/products/publication-manual-7th-editi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c/scribbr-u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proofreading-editing/paper-editing-service/?utm_source=lecture-slides&amp;utm_medium=google-docs&amp;utm_campaign=apa-7th-edition" TargetMode="External"/><Relationship Id="rId7" Type="http://schemas.openxmlformats.org/officeDocument/2006/relationships/hyperlink" Target="https://www.youtube.com/c/scribbr-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ribbr.com/knowledge-base/?utm_source=lecture-slides&amp;utm_medium=google-docs&amp;utm_campaign=apa-7th-edition" TargetMode="External"/><Relationship Id="rId5" Type="http://schemas.openxmlformats.org/officeDocument/2006/relationships/hyperlink" Target="https://www.scribbr.com/apa-citation-generator/?utm_source=lecture-slides&amp;utm_medium=google-docs&amp;utm_campaign=apa-7th-edition" TargetMode="External"/><Relationship Id="rId4" Type="http://schemas.openxmlformats.org/officeDocument/2006/relationships/hyperlink" Target="https://www.scribbr.com/plagiarism-checker/?utm_source=lecture-slides&amp;utm_medium=google-docs&amp;utm_campaign=apa-7th-editio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0e9DKDxUY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ctrTitle"/>
          </p:nvPr>
        </p:nvSpPr>
        <p:spPr>
          <a:xfrm>
            <a:off x="972000" y="1241900"/>
            <a:ext cx="7200000" cy="11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APA Style</a:t>
            </a:r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ubTitle" idx="1"/>
          </p:nvPr>
        </p:nvSpPr>
        <p:spPr>
          <a:xfrm>
            <a:off x="972000" y="2569450"/>
            <a:ext cx="720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introduction to formatting and citation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2" descr="This video will go through what to include in an APA in-text citation, where to place it in a sentence, and how to deal with missing information. &#10;&#10;Subscribbr ► https://www.youtube.com/scribbrus?sub_confirmation=1&#10;&#10;Intro - 00:00&#10;1. Basic components - 0:37&#10;2. Parenthetical and narrative citations - 1:10&#10;3. Citing multiple authors - 1:39&#10;4. Missing information - 2:13&#10;&#10;***************************************************&#10;Related Resources:&#10;&#10;Watch this playlist next about APA 7th formatting ► Coming soon! 😎&#10;Read more about APA 7 in-text citation here ► Coming soon! 😎&#10;&#10;Watch this video about APA 6 in-text citation ► https://youtu.be/hhD4xaGAcRs&#10;&#10;***************************************************&#10;Resources, Tools &amp; Services:&#10;&#10;Scribbr Knowledge Base articles ► https://www.scribbr.com/knowledge-base/?utm_source=youtube&amp;utm_medium=description&#10;&#10;APA Citation Generator ► https://www.scribbr.com/apa-citation-generator/?utm_source=youtube&amp;utm_medium=description&#10;&#10;Plagiarism Checker ► https://www.scribbr.com/plagiarism-checker/?utm_source=youtube&amp;utm_medium=description&#10;&#10;Proofreading &amp; Editing Service ► https://www.scribbr.com/proofreading-editing/?utm_source=youtube&amp;utm_medium=description&#10;****************************************************&#10;&#10;CONNECT WITH US:&#10;Scribbr ► https://scribbr.com?utm_source=youtube&amp;utm_medium=description&#10;YouTube ► https://www.youtube.com/scribbrus?sub_confirmation=1&#10;Instagram ► https://www.instagram.com/scribbr_/" title="The Basics of APA In-text Citations (7th edition) | Scribbr 🎓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650" y="667988"/>
            <a:ext cx="5076700" cy="38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Basic in-text citation format</a:t>
            </a:r>
            <a:endParaRPr/>
          </a:p>
        </p:txBody>
      </p:sp>
      <p:sp>
        <p:nvSpPr>
          <p:cNvPr id="129" name="Google Shape;129;p33"/>
          <p:cNvSpPr txBox="1"/>
          <p:nvPr/>
        </p:nvSpPr>
        <p:spPr>
          <a:xfrm>
            <a:off x="934075" y="1425175"/>
            <a:ext cx="6820500" cy="10731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202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Parenthetical citation</a:t>
            </a:r>
            <a:b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important to avoid plagiarism in academic writing (Smith, 2020, p. 15).</a:t>
            </a:r>
            <a:endParaRPr sz="18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33"/>
          <p:cNvSpPr txBox="1"/>
          <p:nvPr/>
        </p:nvSpPr>
        <p:spPr>
          <a:xfrm>
            <a:off x="934075" y="3061600"/>
            <a:ext cx="6820500" cy="10731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202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Narrative citation</a:t>
            </a:r>
            <a:b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Smith (2020, p. 15) states that it is important to avoid plagiarism in academic writing.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Multiple authors</a:t>
            </a:r>
            <a:endParaRPr/>
          </a:p>
        </p:txBody>
      </p:sp>
      <p:graphicFrame>
        <p:nvGraphicFramePr>
          <p:cNvPr id="136" name="Google Shape;136;p34"/>
          <p:cNvGraphicFramePr/>
          <p:nvPr/>
        </p:nvGraphicFramePr>
        <p:xfrm>
          <a:off x="952500" y="16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Parenthetical citation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Narrative citation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1 author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(Smith, 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Smith (2020)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2 authors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(Smith &amp; Jones, 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Smith and Jones (2020)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3+ authors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(Smith et al., 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Smith et al. (2020)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Missing information</a:t>
            </a:r>
            <a:endParaRPr/>
          </a:p>
        </p:txBody>
      </p:sp>
      <p:graphicFrame>
        <p:nvGraphicFramePr>
          <p:cNvPr id="142" name="Google Shape;142;p35"/>
          <p:cNvGraphicFramePr/>
          <p:nvPr/>
        </p:nvGraphicFramePr>
        <p:xfrm>
          <a:off x="1988050" y="1770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5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No author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(Scribbr, 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(“Statistical analysis,” 2020)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No date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(Smith, n.d.)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No page numbers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(Smith, 2020, para. 10)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Combining citations</a:t>
            </a:r>
            <a:endParaRPr/>
          </a:p>
        </p:txBody>
      </p:sp>
      <p:sp>
        <p:nvSpPr>
          <p:cNvPr id="148" name="Google Shape;148;p36"/>
          <p:cNvSpPr txBox="1"/>
          <p:nvPr/>
        </p:nvSpPr>
        <p:spPr>
          <a:xfrm>
            <a:off x="1941775" y="1657625"/>
            <a:ext cx="5537700" cy="453300"/>
          </a:xfrm>
          <a:prstGeom prst="rect">
            <a:avLst/>
          </a:prstGeom>
          <a:solidFill>
            <a:srgbClr val="EA9999"/>
          </a:solidFill>
          <a:ln w="19050" cap="flat" cmpd="sng">
            <a:solidFill>
              <a:srgbClr val="202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1800"/>
              <a:buFont typeface="Open Sans"/>
              <a:buChar char="X"/>
            </a:pPr>
            <a: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(Smith, 2020) (Jones, 2015) (McCombes et al., 2017)</a:t>
            </a:r>
            <a:endParaRPr sz="18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36"/>
          <p:cNvSpPr txBox="1"/>
          <p:nvPr/>
        </p:nvSpPr>
        <p:spPr>
          <a:xfrm>
            <a:off x="1941775" y="2750825"/>
            <a:ext cx="5537700" cy="4533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202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1800"/>
              <a:buChar char="✓"/>
            </a:pPr>
            <a:r>
              <a:rPr lang="en-GB" sz="18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(Jones, 2015; McCombes et al., 2017; Smith, 2020)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ctrTitle"/>
          </p:nvPr>
        </p:nvSpPr>
        <p:spPr>
          <a:xfrm>
            <a:off x="972000" y="2065050"/>
            <a:ext cx="72000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reference list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 or no reference?</a:t>
            </a:r>
            <a:endParaRPr/>
          </a:p>
        </p:txBody>
      </p:sp>
      <p:sp>
        <p:nvSpPr>
          <p:cNvPr id="160" name="Google Shape;160;p38"/>
          <p:cNvSpPr/>
          <p:nvPr/>
        </p:nvSpPr>
        <p:spPr>
          <a:xfrm>
            <a:off x="1574225" y="1317775"/>
            <a:ext cx="2490300" cy="38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Page on a website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38"/>
          <p:cNvSpPr/>
          <p:nvPr/>
        </p:nvSpPr>
        <p:spPr>
          <a:xfrm>
            <a:off x="1574225" y="1854475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Article from an academic journal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8"/>
          <p:cNvSpPr/>
          <p:nvPr/>
        </p:nvSpPr>
        <p:spPr>
          <a:xfrm>
            <a:off x="1574225" y="2717275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Book used as background reading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38"/>
          <p:cNvSpPr/>
          <p:nvPr/>
        </p:nvSpPr>
        <p:spPr>
          <a:xfrm>
            <a:off x="5017013" y="1317775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Interview you conducted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38"/>
          <p:cNvSpPr/>
          <p:nvPr/>
        </p:nvSpPr>
        <p:spPr>
          <a:xfrm>
            <a:off x="5017013" y="2180563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Email from an expert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1574213" y="3580075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PowerPoint slides from a lecture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8"/>
          <p:cNvSpPr/>
          <p:nvPr/>
        </p:nvSpPr>
        <p:spPr>
          <a:xfrm>
            <a:off x="5017025" y="3043375"/>
            <a:ext cx="2490300" cy="71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Chapter from a book that you cited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8"/>
          <p:cNvSpPr/>
          <p:nvPr/>
        </p:nvSpPr>
        <p:spPr>
          <a:xfrm>
            <a:off x="5017025" y="3906175"/>
            <a:ext cx="2490300" cy="38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Facebook status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9"/>
          <p:cNvGraphicFramePr/>
          <p:nvPr/>
        </p:nvGraphicFramePr>
        <p:xfrm>
          <a:off x="952500" y="94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400"/>
                        <a:buChar char="✓"/>
                      </a:pPr>
                      <a:r>
                        <a:rPr lang="en-GB" b="1"/>
                        <a:t>Reference required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400"/>
                        <a:buChar char="X"/>
                      </a:pPr>
                      <a:r>
                        <a:rPr lang="en-GB" b="1"/>
                        <a:t>No reference required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400"/>
                        <a:buChar char="?"/>
                      </a:pPr>
                      <a:r>
                        <a:rPr lang="en-GB" b="1"/>
                        <a:t>It depends…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Page on a website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Interview you conducted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Facebook status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Book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Lecture slides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Article from an academic journal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Background reading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>
            <a:off x="934075" y="480800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Format of the reference page</a:t>
            </a:r>
            <a:endParaRPr/>
          </a:p>
        </p:txBody>
      </p:sp>
      <p:pic>
        <p:nvPicPr>
          <p:cNvPr id="178" name="Google Shape;178;p40"/>
          <p:cNvPicPr preferRelativeResize="0"/>
          <p:nvPr/>
        </p:nvPicPr>
        <p:blipFill rotWithShape="1">
          <a:blip r:embed="rId3">
            <a:alphaModFix/>
          </a:blip>
          <a:srcRect t="8907" b="26262"/>
          <a:stretch/>
        </p:blipFill>
        <p:spPr>
          <a:xfrm>
            <a:off x="2432627" y="1134600"/>
            <a:ext cx="4278751" cy="34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Components of a reference entry</a:t>
            </a:r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1"/>
          </p:nvPr>
        </p:nvSpPr>
        <p:spPr>
          <a:xfrm>
            <a:off x="1490725" y="1759050"/>
            <a:ext cx="2773200" cy="17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/>
              <a:t>Author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/>
              <a:t>Date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/>
              <a:t>Title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/>
              <a:t>Source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APA Style?</a:t>
            </a:r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>
            <a:off x="934075" y="1600675"/>
            <a:ext cx="7200000" cy="29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APA = American Psychological Association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Based on the </a:t>
            </a:r>
            <a:r>
              <a:rPr lang="en-GB" i="1"/>
              <a:t>APA Publication Manual</a:t>
            </a:r>
            <a:endParaRPr i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7th edition is the latest, published in 2019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Used widely, especially in the social sciences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Provides guidelines for language, formatting, and citations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author component</a:t>
            </a:r>
            <a:endParaRPr/>
          </a:p>
        </p:txBody>
      </p:sp>
      <p:graphicFrame>
        <p:nvGraphicFramePr>
          <p:cNvPr id="190" name="Google Shape;190;p42"/>
          <p:cNvGraphicFramePr/>
          <p:nvPr/>
        </p:nvGraphicFramePr>
        <p:xfrm>
          <a:off x="1331888" y="119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10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One author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Anderson, B.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Multiple authors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Andreff, W., Staudohar, P. D., &amp; LaBrode, M.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Corporate author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Scribbr. 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With username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Obama, B. [@BarackObama].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With specific role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Scott, R. (Director).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date component</a:t>
            </a:r>
            <a:endParaRPr/>
          </a:p>
        </p:txBody>
      </p:sp>
      <p:graphicFrame>
        <p:nvGraphicFramePr>
          <p:cNvPr id="196" name="Google Shape;196;p43"/>
          <p:cNvGraphicFramePr/>
          <p:nvPr/>
        </p:nvGraphicFramePr>
        <p:xfrm>
          <a:off x="1369813" y="1255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32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Year only (books and journals)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(2020).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Full date (web pages, newspapers, online videos)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(2020, November 20).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No publication date available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(n.d.).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Retrieval date for online sources that are continually updated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Retrieved December 3, 2020, from … 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title component</a:t>
            </a:r>
            <a:endParaRPr/>
          </a:p>
        </p:txBody>
      </p:sp>
      <p:graphicFrame>
        <p:nvGraphicFramePr>
          <p:cNvPr id="202" name="Google Shape;202;p44"/>
          <p:cNvGraphicFramePr/>
          <p:nvPr>
            <p:extLst>
              <p:ext uri="{D42A27DB-BD31-4B8C-83A1-F6EECF244321}">
                <p14:modId xmlns:p14="http://schemas.microsoft.com/office/powerpoint/2010/main" val="1759438282"/>
              </p:ext>
            </p:extLst>
          </p:nvPr>
        </p:nvGraphicFramePr>
        <p:xfrm>
          <a:off x="1369800" y="1421275"/>
          <a:ext cx="6404375" cy="2199055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3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Italics for standalone sources (books, films)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 dirty="0">
                          <a:solidFill>
                            <a:srgbClr val="1B2B68"/>
                          </a:solidFill>
                        </a:rPr>
                        <a:t>Statistical methods for psychology.</a:t>
                      </a:r>
                      <a:endParaRPr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Plain text for sources within sources (articles, chapters, web pages)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1B2B68"/>
                          </a:solidFill>
                        </a:rPr>
                        <a:t>The evolving European model of sports finance.</a:t>
                      </a:r>
                      <a:endParaRPr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1B2B68"/>
                          </a:solidFill>
                        </a:rPr>
                        <a:t>Square brackets to describe untitled sources</a:t>
                      </a:r>
                      <a:endParaRPr b="1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1B2B68"/>
                          </a:solidFill>
                        </a:rPr>
                        <a:t>[Photograph of a wren].</a:t>
                      </a:r>
                      <a:endParaRPr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source component</a:t>
            </a:r>
            <a:endParaRPr/>
          </a:p>
        </p:txBody>
      </p:sp>
      <p:graphicFrame>
        <p:nvGraphicFramePr>
          <p:cNvPr id="208" name="Google Shape;208;p45"/>
          <p:cNvGraphicFramePr/>
          <p:nvPr>
            <p:extLst>
              <p:ext uri="{D42A27DB-BD31-4B8C-83A1-F6EECF244321}">
                <p14:modId xmlns:p14="http://schemas.microsoft.com/office/powerpoint/2010/main" val="1664558075"/>
              </p:ext>
            </p:extLst>
          </p:nvPr>
        </p:nvGraphicFramePr>
        <p:xfrm>
          <a:off x="1369800" y="1421275"/>
          <a:ext cx="6404375" cy="2759025"/>
        </p:xfrm>
        <a:graphic>
          <a:graphicData uri="http://schemas.openxmlformats.org/drawingml/2006/table">
            <a:tbl>
              <a:tblPr>
                <a:noFill/>
                <a:tableStyleId>{D4D28109-F066-4061-899B-4330F054F7EC}</a:tableStyleId>
              </a:tblPr>
              <a:tblGrid>
                <a:gridCol w="23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Book publisher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B2B68"/>
                          </a:solidFill>
                        </a:rPr>
                        <a:t>Verso.</a:t>
                      </a:r>
                      <a:endParaRPr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Journal issue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1B2B68"/>
                          </a:solidFill>
                        </a:rPr>
                        <a:t>Journal of Sports Economics</a:t>
                      </a:r>
                      <a:r>
                        <a:rPr lang="en-US" dirty="0">
                          <a:solidFill>
                            <a:srgbClr val="1B2B68"/>
                          </a:solidFill>
                        </a:rPr>
                        <a:t>, 1(3), 257–276. https://doi.org./10.1177/152700250000100304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Website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2B68"/>
                          </a:solidFill>
                        </a:rPr>
                        <a:t>BBC </a:t>
                      </a:r>
                      <a:r>
                        <a:rPr lang="en-US">
                          <a:solidFill>
                            <a:srgbClr val="1B2B68"/>
                          </a:solidFill>
                        </a:rPr>
                        <a:t>News.</a:t>
                      </a:r>
                      <a:br>
                        <a:rPr lang="en-US">
                          <a:solidFill>
                            <a:srgbClr val="1B2B68"/>
                          </a:solidFill>
                        </a:rPr>
                      </a:br>
                      <a:r>
                        <a:rPr lang="en-US">
                          <a:solidFill>
                            <a:srgbClr val="1B2B68"/>
                          </a:solidFill>
                        </a:rPr>
                        <a:t>https</a:t>
                      </a:r>
                      <a:r>
                        <a:rPr lang="en-US" dirty="0">
                          <a:solidFill>
                            <a:srgbClr val="1B2B68"/>
                          </a:solidFill>
                        </a:rPr>
                        <a:t>://www.bbc.com/news/health-54531075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1B2B68"/>
                          </a:solidFill>
                        </a:rPr>
                        <a:t>Physical location</a:t>
                      </a:r>
                      <a:endParaRPr b="1" dirty="0">
                        <a:solidFill>
                          <a:srgbClr val="1B2B6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1B2B68"/>
                          </a:solidFill>
                        </a:rPr>
                        <a:t>Museo del Prado, Madrid, Spain.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full reference entry</a:t>
            </a:r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701575" y="1236200"/>
            <a:ext cx="7432500" cy="3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Anderson, B.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solidFill>
                  <a:srgbClr val="1B2B68"/>
                </a:solidFill>
                <a:highlight>
                  <a:srgbClr val="A4C2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(1983).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Imagined communities: Reflections on the origins and</a:t>
            </a:r>
            <a:br>
              <a:rPr lang="en-GB" i="1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i="1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spread of nationalism</a:t>
            </a:r>
            <a:r>
              <a:rPr lang="en-GB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Verso.</a:t>
            </a:r>
            <a:endParaRPr>
              <a:highlight>
                <a:srgbClr val="F9CB9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Andreff, W., &amp; Staudohar, P. D.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highlight>
                  <a:srgbClr val="A4C2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(2000).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evolving European model of</a:t>
            </a:r>
            <a:br>
              <a:rPr lang="en-GB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professional sports finance.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Journal of Sports Economics</a:t>
            </a:r>
            <a:r>
              <a:rPr lang="en-GB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i="1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GB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(3),</a:t>
            </a:r>
            <a:br>
              <a:rPr lang="en-GB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257–276. https://doi.org./10.1177/152700250000100304</a:t>
            </a:r>
            <a:endParaRPr>
              <a:highlight>
                <a:srgbClr val="F9CB9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Rowlatt, J.</a:t>
            </a:r>
            <a:r>
              <a:rPr lang="en-GB">
                <a:solidFill>
                  <a:srgbClr val="0D405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solidFill>
                  <a:srgbClr val="0D405F"/>
                </a:solidFill>
                <a:highlight>
                  <a:srgbClr val="A4C2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(2020, October 19).</a:t>
            </a:r>
            <a:r>
              <a:rPr lang="en-GB">
                <a:solidFill>
                  <a:srgbClr val="0D405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>
                <a:solidFill>
                  <a:srgbClr val="0D405F"/>
                </a:solidFill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Could cold water hold a clue to a</a:t>
            </a:r>
            <a:br>
              <a:rPr lang="en-GB" i="1">
                <a:solidFill>
                  <a:srgbClr val="0D405F"/>
                </a:solidFill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i="1">
                <a:solidFill>
                  <a:srgbClr val="0D405F"/>
                </a:solidFill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dementia cure?</a:t>
            </a:r>
            <a:r>
              <a:rPr lang="en-GB">
                <a:solidFill>
                  <a:srgbClr val="0D405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solidFill>
                  <a:srgbClr val="0D405F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BBC News. https://www.bbc.com/news/health-54531075</a:t>
            </a:r>
            <a:endParaRPr>
              <a:highlight>
                <a:srgbClr val="F9CB9C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Scribbr citation generator</a:t>
            </a:r>
            <a:endParaRPr/>
          </a:p>
        </p:txBody>
      </p:sp>
      <p:pic>
        <p:nvPicPr>
          <p:cNvPr id="220" name="Google Shape;2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500" y="1194325"/>
            <a:ext cx="6257002" cy="33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Recommended</a:t>
            </a:r>
            <a:br>
              <a:rPr lang="en-GB"/>
            </a:br>
            <a:r>
              <a:rPr lang="en-GB"/>
              <a:t> resources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 Scribbr resources</a:t>
            </a:r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934075" y="1113375"/>
            <a:ext cx="4139400" cy="14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Knowledge Base (300+ articles)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Citation Generator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YouTube Channel</a:t>
            </a:r>
            <a:endParaRPr/>
          </a:p>
        </p:txBody>
      </p:sp>
      <p:pic>
        <p:nvPicPr>
          <p:cNvPr id="232" name="Google Shape;2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0725" y="514325"/>
            <a:ext cx="3484051" cy="19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300" y="2616925"/>
            <a:ext cx="3369475" cy="18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934075" y="26169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resources</a:t>
            </a:r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1001325" y="3189625"/>
            <a:ext cx="4139400" cy="14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7"/>
              </a:rPr>
              <a:t>Buy the APA Manual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8"/>
              </a:rPr>
              <a:t>Check out the APA Style Blog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Hi, we’re Scribbr 👋</a:t>
            </a:r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body" idx="1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We are a team of 60 people in Amsterdam, and we partner with more than 500 freelance editors across the globe to help students graduate and become better academic writers.</a:t>
            </a:r>
            <a:r>
              <a:rPr lang="en-GB" sz="1400" b="1"/>
              <a:t> </a:t>
            </a: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Every day, we work hard on our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Proofreading &amp; Editing service</a:t>
            </a:r>
            <a:r>
              <a:rPr lang="en-GB" sz="1400"/>
              <a:t>, 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Plagiarism Checker</a:t>
            </a:r>
            <a:r>
              <a:rPr lang="en-GB" sz="1400"/>
              <a:t>, </a:t>
            </a:r>
            <a:r>
              <a:rPr lang="en-GB" sz="1400" u="sng">
                <a:solidFill>
                  <a:schemeClr val="hlink"/>
                </a:solidFill>
                <a:hlinkClick r:id="rId5"/>
              </a:rPr>
              <a:t>Citation Generator</a:t>
            </a:r>
            <a:r>
              <a:rPr lang="en-GB" sz="1400"/>
              <a:t>,</a:t>
            </a:r>
            <a:r>
              <a:rPr lang="en-GB"/>
              <a:t> </a:t>
            </a:r>
            <a:r>
              <a:rPr lang="en-GB" sz="1400" u="sng">
                <a:solidFill>
                  <a:schemeClr val="hlink"/>
                </a:solidFill>
                <a:hlinkClick r:id="rId6"/>
              </a:rPr>
              <a:t>Knowledge Base</a:t>
            </a:r>
            <a:r>
              <a:rPr lang="en-GB" sz="1400"/>
              <a:t> and educational 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YouTube channe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l</a:t>
            </a:r>
            <a:r>
              <a:rPr lang="en-GB" sz="1400"/>
              <a:t>.</a:t>
            </a:r>
            <a:endParaRPr sz="14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Guidelines for using this presentation</a:t>
            </a:r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1"/>
          </p:nvPr>
        </p:nvSpPr>
        <p:spPr>
          <a:xfrm>
            <a:off x="934075" y="1152475"/>
            <a:ext cx="72000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This presentation can be freely used and modified for educational purposes. You may: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Display this presentation in a classroom environment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Modify or delete slides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Distribute this presentation in print or in private student environments (e.g. Moodle, BlackBoard, Google Classroom)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Please do give credit to Scribbr for creating this resource.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Questions or feedback? Email shona@scribbr.com and we’ll be in touch!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ctrTitle"/>
          </p:nvPr>
        </p:nvSpPr>
        <p:spPr>
          <a:xfrm>
            <a:off x="972000" y="2065050"/>
            <a:ext cx="72000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APA format guidelines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General formatting</a:t>
            </a:r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934075" y="1693075"/>
            <a:ext cx="7200000" cy="28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Times New Roman 12 pt, Calibri 11 pt, Arial 11 pt, etc.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Double line spacing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One-inch (2.54 cm) margins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Page number in the top right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Running head in the top left (if submitting for publication)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7" descr="Format your paper in APA Style (7th edition) in just 6 minutes. Everything from the title page and header to the abstract, body section, and reference page. Let’s get started!&#10;&#10;Subscribbr ► https://www.youtube.com/scribbrus?sub_confirmation=1&#10;&#10;Intro to APA paper format - 00:00&#10;Font, line spacing, margins - 00:51&#10;Page header - 1:19&#10;Title page - 1:56&#10;Abstract - 2:32&#10;Heading levels - 3:28&#10;Reference page - 4:39&#10;&#10;***************************************************&#10;Related Resources:&#10;&#10;Watch this video next ► https://youtu.be/JmVZP2309P4&#10;Read more about APA paper format here ► https://www.scribbr.com/apa-style/format/?utm_source=youtube&amp;utm_medium=description&amp;utm_campaign=apa7-runthrough&#10;&#10;***************************************************&#10;Resources, Tools &amp; Services:&#10;&#10;Scribbr Knowledge Base articles ► https://www.scribbr.com/knowledge-base/?utm_source=youtube&amp;utm_medium=description&#10;&#10;APA Citation Generator ► https://www.scribbr.com/apa-citation-generator/?utm_source=youtube&amp;utm_medium=description&#10;&#10;Plagiarism Checker ► https://www.scribbr.com/plagiarism-checker/?utm_source=youtube&amp;utm_medium=description&#10;&#10;Proofreading &amp; Editing Service ► https://www.scribbr.com/proofreading-editing/?utm_source=youtube&amp;utm_medium=description&#10;****************************************************&#10;&#10;CONNECT WITH US:&#10;Scribbr ► https://scribbr.com?utm_source=youtube&amp;utm_medium=description&#10;YouTube ► https://www.youtube.com/scribbrus?sub_confirmation=1&#10;Instagram ► https://www.instagram.com/scribbr_/" title="APA 7th Edition: Set up an APA Format Paper in 6 Minutes | Scribbr 🎓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888" y="620163"/>
            <a:ext cx="5204225" cy="39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Levels of heading</a:t>
            </a:r>
            <a:endParaRPr/>
          </a:p>
        </p:txBody>
      </p:sp>
      <p:pic>
        <p:nvPicPr>
          <p:cNvPr id="101" name="Google Shape;1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724" y="1341575"/>
            <a:ext cx="5660550" cy="34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 page</a:t>
            </a:r>
            <a:endParaRPr/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 t="23483" b="47329"/>
          <a:stretch/>
        </p:blipFill>
        <p:spPr>
          <a:xfrm>
            <a:off x="1552638" y="1324673"/>
            <a:ext cx="6038725" cy="249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Tables and figures</a:t>
            </a:r>
            <a:endParaRPr/>
          </a:p>
        </p:txBody>
      </p:sp>
      <p:pic>
        <p:nvPicPr>
          <p:cNvPr id="113" name="Google Shape;113;p30"/>
          <p:cNvPicPr preferRelativeResize="0"/>
          <p:nvPr/>
        </p:nvPicPr>
        <p:blipFill rotWithShape="1">
          <a:blip r:embed="rId3">
            <a:alphaModFix/>
          </a:blip>
          <a:srcRect t="10944"/>
          <a:stretch/>
        </p:blipFill>
        <p:spPr>
          <a:xfrm>
            <a:off x="1948275" y="1178725"/>
            <a:ext cx="5247449" cy="3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ctrTitle"/>
          </p:nvPr>
        </p:nvSpPr>
        <p:spPr>
          <a:xfrm>
            <a:off x="972000" y="2065050"/>
            <a:ext cx="72000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In-text citations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3620</Words>
  <Application>Microsoft Office PowerPoint</Application>
  <PresentationFormat>On-screen Show (16:9)</PresentationFormat>
  <Paragraphs>271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Open Sans</vt:lpstr>
      <vt:lpstr>Arial</vt:lpstr>
      <vt:lpstr>Times New Roman</vt:lpstr>
      <vt:lpstr>Work Sans</vt:lpstr>
      <vt:lpstr>Scribbr</vt:lpstr>
      <vt:lpstr>APA Style</vt:lpstr>
      <vt:lpstr>What is APA Style?</vt:lpstr>
      <vt:lpstr>APA format guidelines</vt:lpstr>
      <vt:lpstr>General formatting</vt:lpstr>
      <vt:lpstr>PowerPoint Presentation</vt:lpstr>
      <vt:lpstr>Levels of heading</vt:lpstr>
      <vt:lpstr>Title page</vt:lpstr>
      <vt:lpstr>Tables and figures</vt:lpstr>
      <vt:lpstr>In-text citations</vt:lpstr>
      <vt:lpstr>PowerPoint Presentation</vt:lpstr>
      <vt:lpstr>Basic in-text citation format</vt:lpstr>
      <vt:lpstr>Multiple authors</vt:lpstr>
      <vt:lpstr>Missing information</vt:lpstr>
      <vt:lpstr>Combining citations</vt:lpstr>
      <vt:lpstr>The reference list</vt:lpstr>
      <vt:lpstr>Reference or no reference?</vt:lpstr>
      <vt:lpstr>PowerPoint Presentation</vt:lpstr>
      <vt:lpstr>Format of the reference page</vt:lpstr>
      <vt:lpstr>Components of a reference entry</vt:lpstr>
      <vt:lpstr>The author component</vt:lpstr>
      <vt:lpstr>The date component</vt:lpstr>
      <vt:lpstr>The title component</vt:lpstr>
      <vt:lpstr>The source component</vt:lpstr>
      <vt:lpstr>The full reference entry</vt:lpstr>
      <vt:lpstr>Scribbr citation generator</vt:lpstr>
      <vt:lpstr>Recommended  resources</vt:lpstr>
      <vt:lpstr>Free Scribbr resources</vt:lpstr>
      <vt:lpstr>Hi, we’re Scribbr 👋</vt:lpstr>
      <vt:lpstr>Guidelines for using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Style</dc:title>
  <cp:lastModifiedBy>Jack Caulfield</cp:lastModifiedBy>
  <cp:revision>1</cp:revision>
  <dcterms:modified xsi:type="dcterms:W3CDTF">2020-12-07T12:04:46Z</dcterms:modified>
</cp:coreProperties>
</file>